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87" r:id="rId6"/>
    <p:sldId id="288" r:id="rId7"/>
    <p:sldId id="289" r:id="rId8"/>
    <p:sldId id="290" r:id="rId9"/>
    <p:sldId id="291" r:id="rId10"/>
    <p:sldId id="262" r:id="rId11"/>
    <p:sldId id="263" r:id="rId12"/>
    <p:sldId id="264" r:id="rId13"/>
    <p:sldId id="265" r:id="rId14"/>
    <p:sldId id="266" r:id="rId15"/>
    <p:sldId id="268" r:id="rId16"/>
    <p:sldId id="292" r:id="rId17"/>
    <p:sldId id="293" r:id="rId18"/>
    <p:sldId id="270" r:id="rId19"/>
    <p:sldId id="272" r:id="rId20"/>
    <p:sldId id="274" r:id="rId21"/>
    <p:sldId id="277" r:id="rId22"/>
    <p:sldId id="294" r:id="rId23"/>
    <p:sldId id="295" r:id="rId24"/>
    <p:sldId id="296" r:id="rId25"/>
    <p:sldId id="276" r:id="rId26"/>
    <p:sldId id="278" r:id="rId27"/>
    <p:sldId id="279" r:id="rId28"/>
    <p:sldId id="280" r:id="rId29"/>
    <p:sldId id="281" r:id="rId30"/>
    <p:sldId id="282" r:id="rId31"/>
    <p:sldId id="275" r:id="rId32"/>
    <p:sldId id="283" r:id="rId33"/>
    <p:sldId id="284" r:id="rId34"/>
    <p:sldId id="285" r:id="rId35"/>
    <p:sldId id="28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2D137-8041-46E8-9A0E-00C71F637B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B975-46E6-482A-B6AC-A5EC52767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ED9A-6CF2-4EB2-BE09-164854B3F3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50A44-91AE-4D46-8BFD-BC85941B6D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316A2-4678-4894-A414-7D69500151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7C795-A395-4F94-9B66-6DC04DB71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29FC3-BE5F-4753-BA1B-32CBCC1E6E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D52C-CEA8-4CEE-A08E-0DCD493493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1CF43-28DD-4D7E-B2E5-A4D1B32919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B9EF2-1969-4CE3-B3B0-549E9B7BCB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2332-8245-4151-B28D-CC5CFEEDF9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93FD375-205E-4B83-B28A-FC1231472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96" r:id="rId9"/>
    <p:sldLayoutId id="2147483687" r:id="rId10"/>
    <p:sldLayoutId id="214748368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2743200" y="3276600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Документ Wordpad" r:id="rId3" imgW="3657600" imgH="180975" progId="WordPad.Document.1">
                  <p:embed/>
                </p:oleObj>
              </mc:Choice>
              <mc:Fallback>
                <p:oleObj name="Документ Wordpad" r:id="rId3" imgW="3657600" imgH="180975" progId="WordPad.Document.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76600"/>
                        <a:ext cx="36576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2400" y="152401"/>
            <a:ext cx="8915400" cy="50783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Проектно-исследовательская </a:t>
            </a:r>
          </a:p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деятельность дошкольников как </a:t>
            </a:r>
          </a:p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инструмент </a:t>
            </a:r>
          </a:p>
          <a:p>
            <a:pPr algn="ctr" eaLnBrk="0" hangingPunct="0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реализации  ФГОС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304800"/>
            <a:ext cx="7124700" cy="9144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EC32AC"/>
                </a:solidFill>
              </a:rPr>
              <a:t>Три уровня проектов: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Управленческий - 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это проект, организующий деятельность педагогического коллектива в образовательном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учреждении.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Педагогический проект направленный на организацию образовательного процесса с детьми на  основе применения  учебного исследования.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Детский  проект – это форма организации различных видов детской деятельности, предполагающая достижение результата.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8B1DEE"/>
                </a:solidFill>
              </a:rPr>
              <a:t>Характеристика универсальных учебных действий (УУД)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Познавательные – обеспечивают действия исследования, поиск, отбор информации, способы решения задач.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Коммуникативные – включают коммуникацию, взаимодействие.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Регулятивные – обеспечивающие организацию детьми своей деятельности (целеполагание, планирование, составление плана и последовательности действий).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Личностные – умения соотносить поступки и  события с принятыми этическими   принципами (ребёнок вынужден самооценить свою деятельность).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76200" y="676275"/>
            <a:ext cx="8991600" cy="923925"/>
          </a:xfrm>
        </p:spPr>
        <p:txBody>
          <a:bodyPr/>
          <a:lstStyle/>
          <a:p>
            <a:pPr algn="ctr" eaLnBrk="1" hangingPunct="1"/>
            <a:r>
              <a:rPr lang="ru-RU" sz="2400" b="1" i="1" smtClean="0"/>
              <a:t>Образовательное со-бытие – новая форма организации учебной деятельности</a:t>
            </a:r>
            <a:br>
              <a:rPr lang="ru-RU" sz="2400" b="1" i="1" smtClean="0"/>
            </a:br>
            <a:r>
              <a:rPr lang="ru-RU" sz="2400" b="1" i="1" smtClean="0"/>
              <a:t>(«Со-бытие» – это переживаемое бытие)</a:t>
            </a:r>
            <a:br>
              <a:rPr lang="ru-RU" sz="2400" b="1" i="1" smtClean="0"/>
            </a:b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400" b="1" i="1" smtClean="0"/>
              <a:t>АЛГОРИТМ  ПРОЕКТИРОВАНИЯ ОБРАЗОВАТЕЛЬНОГО СО-БЫТИЯ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228600" y="2209800"/>
            <a:ext cx="8610600" cy="42672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54313" y="2286000"/>
            <a:ext cx="3598862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Сформулировать  образовательные результаты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790825" y="3200400"/>
            <a:ext cx="485775" cy="533400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867400" y="3200400"/>
            <a:ext cx="485775" cy="5334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6838" y="3768725"/>
            <a:ext cx="43434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Выбрать тему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3733800"/>
            <a:ext cx="41910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Сформулировать интегрированные задачи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962400" y="4378325"/>
            <a:ext cx="1295400" cy="649288"/>
          </a:xfrm>
          <a:prstGeom prst="downArrow">
            <a:avLst>
              <a:gd name="adj1" fmla="val 50000"/>
              <a:gd name="adj2" fmla="val 5142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01950" y="4992688"/>
            <a:ext cx="37973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Определить содержание совместной деятельности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914400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FF0000"/>
                </a:solidFill>
              </a:rPr>
              <a:t>Источник выбора тем со-бытия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solidFill>
                  <a:srgbClr val="0070C0"/>
                </a:solidFill>
              </a:rPr>
              <a:t>События из художественных произведений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solidFill>
                  <a:srgbClr val="0070C0"/>
                </a:solidFill>
              </a:rPr>
              <a:t>Событие, происходящее  в жизни ребёнка (дни рождения, поездки, знакомства, новые игрушки и т.д.)</a:t>
            </a:r>
          </a:p>
          <a:p>
            <a:pPr eaLnBrk="1" hangingPunct="1">
              <a:buFont typeface="Wingdings" pitchFamily="2" charset="2"/>
              <a:buChar char="v"/>
            </a:pPr>
            <a:endParaRPr lang="ru-RU" sz="280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>
                <a:solidFill>
                  <a:srgbClr val="0070C0"/>
                </a:solidFill>
              </a:rPr>
              <a:t> Событие, моделируемое педагогом (занимательный опыт, фокусы, парадоксы)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478463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2800" dirty="0" smtClean="0"/>
              <a:t>	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«Не снабжайте детей готовыми формулами,  формулы – пустота, обогатите их образами и картинками, на которых видны связующие нити. Не отягощайте детей  мёртвым  грузом фактов, обучите их приёмам и способам, которые помогут  им  постигать. Не учите их, что польза – главное.  Главное – возрастание в человеке человеческого.»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dirty="0"/>
          </a:p>
          <a:p>
            <a:pPr marL="0" indent="0" algn="r" eaLnBrk="1" hangingPunct="1">
              <a:buFont typeface="Wingdings 2" pitchFamily="18" charset="2"/>
              <a:buNone/>
              <a:defRPr/>
            </a:pPr>
            <a:r>
              <a:rPr lang="ru-RU" sz="1600" b="1" i="1" dirty="0">
                <a:solidFill>
                  <a:schemeClr val="accent5">
                    <a:lumMod val="75000"/>
                  </a:schemeClr>
                </a:solidFill>
              </a:rPr>
              <a:t>Антуан де Сент-Экзюпери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mtClean="0"/>
              <a:t>Тема со-бытия</a:t>
            </a:r>
            <a:r>
              <a:rPr lang="ru-RU" altLang="ru-RU" smtClean="0">
                <a:latin typeface="Arial" charset="0"/>
              </a:rPr>
              <a:t/>
            </a:r>
            <a:br>
              <a:rPr lang="ru-RU" altLang="ru-RU" smtClean="0">
                <a:latin typeface="Arial" charset="0"/>
              </a:rPr>
            </a:br>
            <a:r>
              <a:rPr lang="ru-RU" altLang="ru-RU" smtClean="0">
                <a:solidFill>
                  <a:srgbClr val="CC3300"/>
                </a:solidFill>
                <a:latin typeface="Arial" charset="0"/>
              </a:rPr>
              <a:t>«Праздник для няни»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1500" y="3860800"/>
            <a:ext cx="2152650" cy="431800"/>
          </a:xfrm>
        </p:spPr>
        <p:txBody>
          <a:bodyPr>
            <a:normAutofit fontScale="77500" lnSpcReduction="20000"/>
          </a:bodyPr>
          <a:lstStyle/>
          <a:p>
            <a:pPr algn="r" eaLnBrk="1" hangingPunct="1">
              <a:lnSpc>
                <a:spcPct val="70000"/>
              </a:lnSpc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</a:rPr>
              <a:t>Белякова Т. Б.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0070C0"/>
                </a:solidFill>
              </a:rPr>
              <a:t>Участники со-бытия: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1806575"/>
            <a:ext cx="7124700" cy="32988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 Дети группы «Василёк»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 Воспитатели 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 Помощник воспитателя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3200400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C00000"/>
                </a:solidFill>
              </a:rPr>
              <a:t>Проблемный вопрос со-бытия: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- Как исправить ситуацию «прошёл День рождения  помощника воспитателя Анны Александровны»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4038600"/>
            <a:ext cx="7124700" cy="25146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200" b="1" i="1" smtClean="0">
                <a:solidFill>
                  <a:srgbClr val="FF0000"/>
                </a:solidFill>
              </a:rPr>
              <a:t>Мотив: хотим исправить ошибку – устроить праздник  для Анны Александровны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009650" y="304800"/>
            <a:ext cx="7124700" cy="8382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Предполагаемые результаты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Познавательные УУД </a:t>
            </a:r>
          </a:p>
          <a:p>
            <a:pPr eaLnBrk="1" hangingPunct="1"/>
            <a:r>
              <a:rPr lang="ru-RU" altLang="ru-RU" dirty="0" smtClean="0">
                <a:latin typeface="Arial" charset="0"/>
              </a:rPr>
              <a:t>формулирует проблему "Как исправить ситуацию - поздравить няню"</a:t>
            </a:r>
          </a:p>
          <a:p>
            <a:pPr eaLnBrk="1" hangingPunct="1"/>
            <a:r>
              <a:rPr lang="ru-RU" altLang="ru-RU" dirty="0" smtClean="0">
                <a:latin typeface="Arial" charset="0"/>
              </a:rPr>
              <a:t>проявляет интерес к исследовательской деятельности</a:t>
            </a:r>
          </a:p>
          <a:p>
            <a:pPr eaLnBrk="1" hangingPunct="1"/>
            <a:r>
              <a:rPr lang="ru-RU" altLang="ru-RU" dirty="0" smtClean="0">
                <a:latin typeface="Arial" charset="0"/>
              </a:rPr>
              <a:t>знает правила этикета (гостя, хозяина, как принимать подарок, как дарить подарок) </a:t>
            </a:r>
          </a:p>
          <a:p>
            <a:pPr eaLnBrk="1" hangingPunct="1"/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Коммуникативные УУД</a:t>
            </a:r>
          </a:p>
          <a:p>
            <a:pPr eaLnBrk="1" hangingPunct="1"/>
            <a:r>
              <a:rPr lang="ru-RU" altLang="ru-RU" dirty="0" smtClean="0">
                <a:latin typeface="Arial" charset="0"/>
              </a:rPr>
              <a:t>взаимодействует со взрослыми и сверстниками (поддерживает беседу, составляет рассказ из личного опыта)</a:t>
            </a:r>
          </a:p>
          <a:p>
            <a:pPr eaLnBrk="1" hangingPunct="1"/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Регулятивные УУД</a:t>
            </a:r>
          </a:p>
          <a:p>
            <a:pPr eaLnBrk="1" hangingPunct="1"/>
            <a:r>
              <a:rPr lang="ru-RU" altLang="ru-RU" dirty="0" smtClean="0">
                <a:latin typeface="Arial" charset="0"/>
              </a:rPr>
              <a:t>находит и выделяет необходимую информацию для поздравления (песня, пожелание, стихотворение, материал, для подарка)</a:t>
            </a:r>
          </a:p>
          <a:p>
            <a:pPr eaLnBrk="1" hangingPunct="1"/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Личностные УУД</a:t>
            </a:r>
          </a:p>
          <a:p>
            <a:pPr eaLnBrk="1" hangingPunct="1"/>
            <a:r>
              <a:rPr lang="ru-RU" altLang="ru-RU" dirty="0" smtClean="0">
                <a:latin typeface="Arial" charset="0"/>
              </a:rPr>
              <a:t>активен при создании индивидуальных и коллективных композиций</a:t>
            </a:r>
          </a:p>
          <a:p>
            <a:pPr eaLnBrk="1" hangingPunct="1"/>
            <a:r>
              <a:rPr lang="ru-RU" altLang="ru-RU" dirty="0" smtClean="0">
                <a:latin typeface="Arial" charset="0"/>
              </a:rPr>
              <a:t>проявляет эмоциональную отзывчивость при поздравлении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B1DEE"/>
                </a:solidFill>
              </a:rPr>
              <a:t>Цель: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28670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sz="3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Формирование внимательного отношения к окружающим людям посредством правил этикета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228600"/>
            <a:ext cx="9206808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6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Проект </a:t>
            </a:r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– замысел, идея, образ, воплощение в форму, описание, обоснование расчётов, раскрывающий сущность замысла и возможность её практической реализации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9650" y="152400"/>
            <a:ext cx="7124700" cy="9144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8B1DEE"/>
                </a:solidFill>
              </a:rPr>
              <a:t>Содержание 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Формирование потребности: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в познании: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рассматривание сюжетных картинок «День рождения», НОД «День рождения»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в общении: беседы на тему «День рождения», рассказ из личного опыта «Мой день рождения». Чтение художественной литературы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в игре: с/игра «День рождения», п. и. «Подарки», д. игра «Что лишнее»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в движении: танец  под песню гр. </a:t>
            </a:r>
            <a:r>
              <a:rPr lang="ru-RU" sz="1200" dirty="0" err="1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Барбарики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«Мы друзья» , п. и. «Подарки», конкурсы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Формирование образа желаемого результата: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способы достижения: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просмотр мультфильмов «День рождения кота Леопольда», «Винни Пух идет в гости» беседы на тему «Подарки для именинника», «Как  мы будем поздравлять няню?», чтение художественной литературы, разучивание стихов, создание альбома «Мой день рождения», выставка открыток с днем рождения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Формирование мотива: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«Устроить праздник» -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методы эмоционального стимулирования: создание ситуации успеха: беседа «Что мы можем подарить?», изготовление подарка, подготовка праздника;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Методы развития познавательного интереса: беседа «День рождения», видео- и аудио- оформления занятия (муз. ряд «Пусть бегут неуклюже», «От улыбки хмурый день светлей») просмотр презентаций, проведение исследовательской деятельности, с/игра «День рождения», п. и. «Подарки», д. игра «Что лишнее»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Стимулирование целеполагания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: 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эвристическая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беседа « Где и Как устроить праздник?, Как пригласить няню? Как преподнести подарки?»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Стимулирование планирования: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картинки с последовательностью действий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Координация выполнения действий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словесные указания педагога, исправление ошибок ребенком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Оценка результата: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просмотр слайдов  с последующей беседой   «Понравился ли няне наш праздник?»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EC32AC"/>
                </a:solidFill>
              </a:rPr>
              <a:t>Наглядная план-опора </a:t>
            </a:r>
            <a:br>
              <a:rPr lang="ru-RU" b="1" i="1" smtClean="0">
                <a:solidFill>
                  <a:srgbClr val="EC32AC"/>
                </a:solidFill>
              </a:rPr>
            </a:br>
            <a:r>
              <a:rPr lang="ru-RU" b="1" i="1" smtClean="0">
                <a:solidFill>
                  <a:srgbClr val="EC32AC"/>
                </a:solidFill>
              </a:rPr>
              <a:t>со-бытия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0" name="Picture 2" descr="G:\Белякова Т. Б\Проект ДР\Схемы\SAM_4660.JPG"/>
          <p:cNvPicPr>
            <a:picLocks noChangeAspect="1" noChangeArrowheads="1"/>
          </p:cNvPicPr>
          <p:nvPr/>
        </p:nvPicPr>
        <p:blipFill>
          <a:blip r:embed="rId2"/>
          <a:srcRect t="20668" b="23233"/>
          <a:stretch>
            <a:fillRect/>
          </a:stretch>
        </p:blipFill>
        <p:spPr bwMode="auto">
          <a:xfrm>
            <a:off x="76200" y="1828800"/>
            <a:ext cx="89154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u="sng" smtClean="0">
                <a:solidFill>
                  <a:srgbClr val="C00000"/>
                </a:solidFill>
              </a:rPr>
              <a:t>Тема дня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806575"/>
            <a:ext cx="8610600" cy="4052888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B0F0"/>
                </a:solidFill>
              </a:rPr>
              <a:t>ДЕНЬ ПЕРВЫЙ: </a:t>
            </a:r>
            <a:r>
              <a:rPr lang="ru-RU" sz="2400" dirty="0" smtClean="0">
                <a:solidFill>
                  <a:srgbClr val="002060"/>
                </a:solidFill>
              </a:rPr>
              <a:t>«День рождения – это праздник?»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- НОД на тему: «День рождения есть у всех» (утро)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- Просмотр мультфильмов «День рождения кота Леопольда», «День рождения ослика ИА», «Подарок </a:t>
            </a:r>
            <a:r>
              <a:rPr lang="ru-RU" sz="2400" dirty="0" err="1" smtClean="0">
                <a:solidFill>
                  <a:srgbClr val="002060"/>
                </a:solidFill>
              </a:rPr>
              <a:t>Лунтика</a:t>
            </a:r>
            <a:r>
              <a:rPr lang="ru-RU" sz="2400" dirty="0" smtClean="0">
                <a:solidFill>
                  <a:srgbClr val="002060"/>
                </a:solidFill>
              </a:rPr>
              <a:t>» (вечер)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Ролевая игра «День рождения» (вечер)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Домашнее задание – принести открытки, посвящённые дню рождения.</a:t>
            </a:r>
          </a:p>
          <a:p>
            <a:pPr eaLnBrk="1" hangingPunct="1">
              <a:buFontTx/>
              <a:buChar char="-"/>
              <a:defRPr/>
            </a:pPr>
            <a:endParaRPr lang="ru-RU" dirty="0"/>
          </a:p>
          <a:p>
            <a:pPr eaLnBrk="1" hangingPunct="1">
              <a:buFontTx/>
              <a:buChar char="-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009650" y="457200"/>
            <a:ext cx="7124700" cy="990600"/>
          </a:xfrm>
        </p:spPr>
        <p:txBody>
          <a:bodyPr/>
          <a:lstStyle/>
          <a:p>
            <a:pPr algn="ctr" eaLnBrk="1" hangingPunct="1"/>
            <a:r>
              <a:rPr lang="ru-RU" b="1" i="1" u="sng" smtClean="0">
                <a:solidFill>
                  <a:srgbClr val="C00000"/>
                </a:solidFill>
              </a:rPr>
              <a:t>Тема дня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524000"/>
            <a:ext cx="8153400" cy="48006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dirty="0">
                <a:solidFill>
                  <a:srgbClr val="00B0F0"/>
                </a:solidFill>
              </a:rPr>
              <a:t>ДЕНЬ </a:t>
            </a:r>
            <a:r>
              <a:rPr lang="ru-RU" sz="2400" dirty="0" smtClean="0">
                <a:solidFill>
                  <a:srgbClr val="00B0F0"/>
                </a:solidFill>
              </a:rPr>
              <a:t>ВТОРОЙ: </a:t>
            </a:r>
            <a:r>
              <a:rPr lang="ru-RU" sz="2400" dirty="0" smtClean="0">
                <a:solidFill>
                  <a:srgbClr val="002060"/>
                </a:solidFill>
              </a:rPr>
              <a:t>«Подготовка сюрприза для Анны </a:t>
            </a:r>
            <a:r>
              <a:rPr lang="ru-RU" sz="2400" dirty="0">
                <a:solidFill>
                  <a:srgbClr val="00206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лександровны»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Беседа  </a:t>
            </a:r>
            <a:r>
              <a:rPr lang="ru-RU" sz="2400" dirty="0">
                <a:solidFill>
                  <a:srgbClr val="002060"/>
                </a:solidFill>
              </a:rPr>
              <a:t>на тему: </a:t>
            </a:r>
            <a:r>
              <a:rPr lang="ru-RU" sz="2400" dirty="0" smtClean="0">
                <a:solidFill>
                  <a:srgbClr val="002060"/>
                </a:solidFill>
              </a:rPr>
              <a:t>«Как мы будем поздравлять Анну Александровну?» </a:t>
            </a:r>
            <a:r>
              <a:rPr lang="ru-RU" sz="2400" dirty="0">
                <a:solidFill>
                  <a:srgbClr val="002060"/>
                </a:solidFill>
              </a:rPr>
              <a:t>(утро)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Создание выставки открыток  на тему «День рождения» (утро)</a:t>
            </a:r>
            <a:endParaRPr lang="ru-RU" sz="2400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Создание ситуации творческого поиска. НОД исследование «Способы преподнесения подарков» (утро)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Изготовление подарков (вечер)</a:t>
            </a:r>
            <a:endParaRPr lang="ru-RU" sz="2400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Домашнее задание – выучить стихотворение для Анны Александровны.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006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B0F0"/>
                </a:solidFill>
              </a:rPr>
              <a:t>ДЕНЬ ТРЕТИЙ: </a:t>
            </a:r>
            <a:r>
              <a:rPr lang="ru-RU" sz="2400" dirty="0" smtClean="0">
                <a:solidFill>
                  <a:srgbClr val="002060"/>
                </a:solidFill>
              </a:rPr>
              <a:t>«Этот праздник  - День рождения»</a:t>
            </a:r>
            <a:endParaRPr lang="ru-RU" sz="2400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Дискуссия на тему: «Когда подарить подарок и где его спрятать?» (утро)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Приглашение помощника воспитателя на праздник. (утро)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- Развлечение на </a:t>
            </a:r>
            <a:r>
              <a:rPr lang="ru-RU" sz="2400" dirty="0">
                <a:solidFill>
                  <a:srgbClr val="002060"/>
                </a:solidFill>
              </a:rPr>
              <a:t>тему: </a:t>
            </a:r>
            <a:r>
              <a:rPr lang="ru-RU" sz="2400" dirty="0" smtClean="0">
                <a:solidFill>
                  <a:srgbClr val="002060"/>
                </a:solidFill>
              </a:rPr>
              <a:t>«Праздник для  помощника воспитателя» </a:t>
            </a:r>
            <a:r>
              <a:rPr lang="ru-RU" sz="2400" dirty="0">
                <a:solidFill>
                  <a:srgbClr val="002060"/>
                </a:solidFill>
              </a:rPr>
              <a:t>(утро)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Беседа с просмотром фото-слайдов  на тему: «Как прошёл праздник?» (вечер</a:t>
            </a:r>
            <a:r>
              <a:rPr lang="ru-RU" sz="2400" dirty="0">
                <a:solidFill>
                  <a:srgbClr val="002060"/>
                </a:solidFill>
              </a:rPr>
              <a:t>)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685800"/>
            <a:ext cx="26463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6248400" cy="9144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EC32AC"/>
                </a:solidFill>
              </a:rPr>
              <a:t>Игра «Исследователи»</a:t>
            </a:r>
          </a:p>
        </p:txBody>
      </p:sp>
      <p:pic>
        <p:nvPicPr>
          <p:cNvPr id="10" name="Picture 7" descr="G:\Белякова Т. Б\Проект ДР\Схемы\SAM_4605.JPG"/>
          <p:cNvPicPr>
            <a:picLocks noChangeAspect="1" noChangeArrowheads="1"/>
          </p:cNvPicPr>
          <p:nvPr/>
        </p:nvPicPr>
        <p:blipFill>
          <a:blip r:embed="rId2"/>
          <a:srcRect l="7072" t="7632" r="6396"/>
          <a:stretch>
            <a:fillRect/>
          </a:stretch>
        </p:blipFill>
        <p:spPr bwMode="auto">
          <a:xfrm>
            <a:off x="6770688" y="4957763"/>
            <a:ext cx="2373312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G:\Белякова Т. Б\Проект ДР\Схемы\SAM_4604.JPG"/>
          <p:cNvPicPr>
            <a:picLocks noChangeAspect="1" noChangeArrowheads="1"/>
          </p:cNvPicPr>
          <p:nvPr/>
        </p:nvPicPr>
        <p:blipFill>
          <a:blip r:embed="rId3"/>
          <a:srcRect l="9409" r="12225"/>
          <a:stretch>
            <a:fillRect/>
          </a:stretch>
        </p:blipFill>
        <p:spPr bwMode="auto">
          <a:xfrm>
            <a:off x="4724400" y="3200400"/>
            <a:ext cx="256698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33600" y="1941513"/>
            <a:ext cx="3182938" cy="2055812"/>
          </a:xfr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908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228600"/>
            <a:ext cx="7124700" cy="9144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EC32AC"/>
                </a:solidFill>
              </a:rPr>
              <a:t>«Блокнот исследователя»</a:t>
            </a:r>
          </a:p>
        </p:txBody>
      </p:sp>
      <p:pic>
        <p:nvPicPr>
          <p:cNvPr id="6" name="Picture 2" descr="G:\Белякова Т. Б\Проект ДР\Схемы\SAM_4639.JPG"/>
          <p:cNvPicPr>
            <a:picLocks noChangeAspect="1" noChangeArrowheads="1"/>
          </p:cNvPicPr>
          <p:nvPr/>
        </p:nvPicPr>
        <p:blipFill>
          <a:blip r:embed="rId2"/>
          <a:srcRect t="-677" r="12396"/>
          <a:stretch>
            <a:fillRect/>
          </a:stretch>
        </p:blipFill>
        <p:spPr bwMode="auto">
          <a:xfrm>
            <a:off x="19050" y="914400"/>
            <a:ext cx="1985963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G:\Белякова Т. Б\Проект ДР\Схемы\SAM_463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591" t="8643" r="3851" b="3896"/>
          <a:stretch>
            <a:fillRect/>
          </a:stretch>
        </p:blipFill>
        <p:spPr>
          <a:xfrm>
            <a:off x="1752600" y="1963738"/>
            <a:ext cx="2870200" cy="2125662"/>
          </a:xfrm>
        </p:spPr>
      </p:pic>
      <p:pic>
        <p:nvPicPr>
          <p:cNvPr id="8196" name="Picture 4" descr="G:\Белякова Т. Б\Проект ДР\Схемы\SAM_4633.JPG"/>
          <p:cNvPicPr>
            <a:picLocks noChangeAspect="1" noChangeArrowheads="1"/>
          </p:cNvPicPr>
          <p:nvPr/>
        </p:nvPicPr>
        <p:blipFill>
          <a:blip r:embed="rId4"/>
          <a:srcRect l="13400" t="9795" r="8763" b="9793"/>
          <a:stretch>
            <a:fillRect/>
          </a:stretch>
        </p:blipFill>
        <p:spPr bwMode="auto">
          <a:xfrm>
            <a:off x="4333875" y="3073400"/>
            <a:ext cx="26828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G:\Белякова Т. Б\Проект ДР\Схемы\SAM_4635.JPG"/>
          <p:cNvPicPr>
            <a:picLocks noChangeAspect="1" noChangeArrowheads="1"/>
          </p:cNvPicPr>
          <p:nvPr/>
        </p:nvPicPr>
        <p:blipFill>
          <a:blip r:embed="rId5"/>
          <a:srcRect l="4611" t="-244" r="8000" b="7896"/>
          <a:stretch>
            <a:fillRect/>
          </a:stretch>
        </p:blipFill>
        <p:spPr bwMode="auto">
          <a:xfrm>
            <a:off x="7010400" y="3844925"/>
            <a:ext cx="21145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3" name="Picture 2" descr="G:\Белякова Т. Б\Проект ДР\Сюжетно ролевая игра\SAM_45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441007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G:\Белякова Т. Б\Проект ДР\Сюжетно ролевая игра\SAM_45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00" y="3810000"/>
            <a:ext cx="44323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G:\Белякова Т. Б\Проект ДР\Сюжетно ролевая игра\SAM_45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6513"/>
            <a:ext cx="3089275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 descr="G:\Белякова Т. Б\Проект ДР\Сюжетно ролевая игра\SAM_45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214688"/>
            <a:ext cx="27336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7" name="Picture 2" descr="G:\Белякова Т. Б\Проект ДР\Беседа\SAM_4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11113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G:\Белякова Т. Б\Проект ДР\Беседа\SAM_45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24167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Picture 2" descr="G:\Белякова Т. Б\Проект ДР\Развлечение ДР\SAM_4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 descr="G:\Белякова Т. Б\Проект ДР\Развлечение ДР\SAM_45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9963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 descr="G:\Белякова Т. Б\Проект ДР\Развлечение ДР\SAM_45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24000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304801"/>
            <a:ext cx="7905955" cy="5553998"/>
          </a:xfrm>
          <a:extLst/>
        </p:spPr>
        <p:txBody>
          <a:bodyPr rtlCol="0">
            <a:normAutofit/>
          </a:bodyPr>
          <a:lstStyle/>
          <a:p>
            <a:pPr marL="0" indent="0" defTabSz="914400">
              <a:spcBef>
                <a:spcPct val="0"/>
              </a:spcBef>
              <a:spcAft>
                <a:spcPct val="0"/>
              </a:spcAft>
              <a:buClrTx/>
              <a:buFont typeface="Wingdings 2" charset="2"/>
              <a:buNone/>
              <a:defRPr/>
            </a:pPr>
            <a:r>
              <a:rPr lang="ru-RU" sz="6000" b="1" i="1" cap="all" dirty="0" smtClean="0">
                <a:ln w="9000" cmpd="sng">
                  <a:solidFill>
                    <a:srgbClr val="F47E5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56FF4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исследование </a:t>
            </a:r>
            <a:r>
              <a:rPr lang="ru-RU" sz="4000" b="1" i="1" cap="all" dirty="0" smtClean="0">
                <a:ln w="9000" cmpd="sng">
                  <a:solidFill>
                    <a:srgbClr val="F47E5A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B56FF4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– поиск новых знаний  или систематическое расследование с целью установления фактов.</a:t>
            </a:r>
            <a:endParaRPr lang="ru-RU" sz="4000" b="1" i="1" cap="all" dirty="0">
              <a:ln w="9000" cmpd="sng">
                <a:solidFill>
                  <a:srgbClr val="F47E5A">
                    <a:shade val="50000"/>
                    <a:satMod val="120000"/>
                  </a:srgbClr>
                </a:solidFill>
                <a:prstDash val="solid"/>
              </a:ln>
              <a:solidFill>
                <a:srgbClr val="B56FF4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Белякова Т. Б\Проект ДР\Схемы\SAM_4647.JPG"/>
          <p:cNvPicPr>
            <a:picLocks noChangeAspect="1" noChangeArrowheads="1"/>
          </p:cNvPicPr>
          <p:nvPr/>
        </p:nvPicPr>
        <p:blipFill>
          <a:blip r:embed="rId2"/>
          <a:srcRect t="14037" b="-2473"/>
          <a:stretch>
            <a:fillRect/>
          </a:stretch>
        </p:blipFill>
        <p:spPr bwMode="auto">
          <a:xfrm>
            <a:off x="76200" y="76200"/>
            <a:ext cx="31670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G:\Белякова Т. Б\Проект ДР\Схемы\SAM_46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3263" y="1524000"/>
            <a:ext cx="3106737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G:\Белякова Т. Б\Проект ДР\Схемы\SAM_46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0" y="3163888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9" name="Picture 2" descr="G:\Белякова Т. Б\Проект ДР\Развлечение ДР\SAM_4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12713"/>
            <a:ext cx="8707438" cy="658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57200" y="298450"/>
            <a:ext cx="10098088" cy="838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57200" y="950913"/>
            <a:ext cx="9677400" cy="6516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ъект 2"/>
          <p:cNvSpPr>
            <a:spLocks noGrp="1"/>
          </p:cNvSpPr>
          <p:nvPr>
            <p:ph idx="1"/>
          </p:nvPr>
        </p:nvSpPr>
        <p:spPr>
          <a:xfrm>
            <a:off x="1009650" y="1066800"/>
            <a:ext cx="7124700" cy="42672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4400" b="1" i="1" smtClean="0">
                <a:solidFill>
                  <a:srgbClr val="FF0000"/>
                </a:solidFill>
              </a:rPr>
              <a:t>СПАСИБО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4400" b="1" i="1" smtClean="0">
                <a:solidFill>
                  <a:srgbClr val="FF0000"/>
                </a:solidFill>
              </a:rPr>
              <a:t>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4400" b="1" i="1" smtClean="0">
                <a:solidFill>
                  <a:srgbClr val="FF0000"/>
                </a:solidFill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52400" y="76200"/>
          <a:ext cx="8839200" cy="66754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19600"/>
                <a:gridCol w="4419600"/>
              </a:tblGrid>
              <a:tr h="4055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Признаки проекта</a:t>
                      </a:r>
                      <a:endParaRPr lang="ru-RU" sz="2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Признаки исследования</a:t>
                      </a:r>
                      <a:endParaRPr lang="ru-RU" sz="2000" dirty="0"/>
                    </a:p>
                  </a:txBody>
                  <a:tcPr marT="45722" marB="45722"/>
                </a:tc>
              </a:tr>
              <a:tr h="6550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Потребность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в конкретном продукте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Потребность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в новом знании (информации, опыте)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2" marB="45722"/>
                </a:tc>
              </a:tr>
              <a:tr h="6550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 Конкретный продукт 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 Наличие образа результата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(гипотеза)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T="45722" marB="45722"/>
                </a:tc>
              </a:tr>
              <a:tr h="6550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Наличие проблемы, связанной с путями получения продукта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Наличие исследовательской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проблемы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2" marB="45722"/>
                </a:tc>
              </a:tr>
              <a:tr h="93580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4. Цель отражает  образ проектируемого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продукта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4. Цель отражает процесс и предполагаемый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результат исследования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T="45722" marB="45722"/>
                </a:tc>
              </a:tr>
              <a:tr h="17780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План действий с определением чётких временных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рамок, перечнем необходимых материалов («смета»), распределением функций участников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 План действий (подбор способов действий (методов),  сбор информации, анализ и обобщение , комментарии, собственные выводы)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2" marB="45722"/>
                </a:tc>
              </a:tr>
              <a:tr h="93580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6.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Выполнение действий согласно плану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6. Выполнение действий с возможностью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коррекции  плана на каждом этапе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T="45722" marB="45722"/>
                </a:tc>
              </a:tr>
              <a:tr h="65506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7. Критерии оценки</a:t>
                      </a:r>
                      <a:r>
                        <a:rPr lang="ru-RU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полученного продукта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7. Критерии оценки эффективности исследования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Детский сад №6\Desktop\ФОТО Детского сада  на сайт\экскурсия  на водоём 2012 г\SAM_1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C:\Users\Детский сад №6\Desktop\ФОТО Детского сада  на сайт\экскурсия  на водоём 2012 г\SAM_11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3" y="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Детский сад №6\Pictures\2013 год\100PHOTO\SAM_27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0861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C:\Users\Детский сад №6\Pictures\2013 год\100PHOTO\SAM_27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92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Детский сад №6\Pictures\ФОТО САДИК\Праздник мыльных пузырей\SAM_2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Users\Детский сад №6\Pictures\ФОТО САДИК\Праздник мыльных пузырей\SAM_24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Детский сад №6\Pictures\ФОТО САДИК\НОД Весна пришла\SAM_1883.JPG"/>
          <p:cNvPicPr>
            <a:picLocks noChangeAspect="1" noChangeArrowheads="1"/>
          </p:cNvPicPr>
          <p:nvPr/>
        </p:nvPicPr>
        <p:blipFill>
          <a:blip r:embed="rId2"/>
          <a:srcRect l="3543" t="21880" r="3589"/>
          <a:stretch>
            <a:fillRect/>
          </a:stretch>
        </p:blipFill>
        <p:spPr bwMode="auto">
          <a:xfrm>
            <a:off x="0" y="20638"/>
            <a:ext cx="4598988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H:\DCIM\111PHOTO\SAM_44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197225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:\DCIM\111PHOTO\SAM_4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I:\фото Детского сада\Изображение 1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460625"/>
            <a:ext cx="3513138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I:\фото Детского сада\Изображение 1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216400"/>
            <a:ext cx="352901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311</TotalTime>
  <Words>982</Words>
  <Application>Microsoft Office PowerPoint</Application>
  <PresentationFormat>Экран (4:3)</PresentationFormat>
  <Paragraphs>103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Spring</vt:lpstr>
      <vt:lpstr>Документ Wordpad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Три уровня проектов:</vt:lpstr>
      <vt:lpstr>Характеристика универсальных учебных действий (УУД)</vt:lpstr>
      <vt:lpstr>Образовательное со-бытие – новая форма организации учебной деятельности («Со-бытие» – это переживаемое бытие)  АЛГОРИТМ  ПРОЕКТИРОВАНИЯ ОБРАЗОВАТЕЛЬНОГО СО-БЫТИЯ</vt:lpstr>
      <vt:lpstr>Источник выбора тем со-бытия</vt:lpstr>
      <vt:lpstr>Презентация PowerPoint</vt:lpstr>
      <vt:lpstr>Тема со-бытия «Праздник для няни»</vt:lpstr>
      <vt:lpstr>Участники со-бытия:</vt:lpstr>
      <vt:lpstr>  Проблемный вопрос со-бытия: - Как исправить ситуацию «прошёл День рождения  помощника воспитателя Анны Александровны» </vt:lpstr>
      <vt:lpstr>Предполагаемые результаты</vt:lpstr>
      <vt:lpstr>Цель:</vt:lpstr>
      <vt:lpstr>Содержание деятельности </vt:lpstr>
      <vt:lpstr>Наглядная план-опора  со-бытия</vt:lpstr>
      <vt:lpstr>Тема дня</vt:lpstr>
      <vt:lpstr>Тема дня</vt:lpstr>
      <vt:lpstr>Презентация PowerPoint</vt:lpstr>
      <vt:lpstr>Игра «Исследователи»</vt:lpstr>
      <vt:lpstr>«Блокнот исследователя»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Детский сад №6</dc:creator>
  <cp:lastModifiedBy>Детский сад</cp:lastModifiedBy>
  <cp:revision>30</cp:revision>
  <cp:lastPrinted>1601-01-01T00:00:00Z</cp:lastPrinted>
  <dcterms:created xsi:type="dcterms:W3CDTF">2014-04-21T06:21:30Z</dcterms:created>
  <dcterms:modified xsi:type="dcterms:W3CDTF">2016-11-21T10:45:46Z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