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3" r:id="rId4"/>
    <p:sldId id="284" r:id="rId5"/>
    <p:sldId id="262" r:id="rId6"/>
    <p:sldId id="280" r:id="rId7"/>
    <p:sldId id="257" r:id="rId8"/>
    <p:sldId id="285" r:id="rId9"/>
    <p:sldId id="258" r:id="rId10"/>
    <p:sldId id="259" r:id="rId11"/>
    <p:sldId id="286" r:id="rId12"/>
    <p:sldId id="287" r:id="rId13"/>
    <p:sldId id="260" r:id="rId14"/>
    <p:sldId id="288" r:id="rId15"/>
    <p:sldId id="290" r:id="rId16"/>
    <p:sldId id="296" r:id="rId17"/>
    <p:sldId id="299" r:id="rId18"/>
    <p:sldId id="295" r:id="rId19"/>
    <p:sldId id="292" r:id="rId20"/>
    <p:sldId id="297" r:id="rId21"/>
    <p:sldId id="293" r:id="rId22"/>
    <p:sldId id="300" r:id="rId23"/>
    <p:sldId id="294" r:id="rId24"/>
    <p:sldId id="301" r:id="rId25"/>
    <p:sldId id="302" r:id="rId26"/>
    <p:sldId id="30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B605D"/>
    <a:srgbClr val="000099"/>
    <a:srgbClr val="E9695F"/>
    <a:srgbClr val="7C7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klybnayk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954"/>
            <a:ext cx="8424935" cy="672241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6027" y="1561227"/>
            <a:ext cx="6912768" cy="489210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Педагогический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проект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детей с ОВЗ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«Наша Родина – Россия. Малая родина – 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 Данилов»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650" y="0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Статья на сайте педагогического клуба «Наука и творчество»</a:t>
            </a:r>
            <a:endParaRPr lang="ru-RU" sz="2400" b="1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b="1" u="sng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  <a:hlinkClick r:id="rId3"/>
              </a:rPr>
              <a:t>https://</a:t>
            </a:r>
            <a:r>
              <a:rPr lang="ru-RU" sz="2400" b="1" u="sng" dirty="0" smtClean="0">
                <a:solidFill>
                  <a:srgbClr val="FFC000"/>
                </a:solidFill>
                <a:latin typeface="Times New Roman"/>
                <a:ea typeface="Calibri"/>
                <a:cs typeface="Times New Roman"/>
                <a:hlinkClick r:id="rId3"/>
              </a:rPr>
              <a:t>sites.google.com/site/klybnayka</a:t>
            </a:r>
            <a:endParaRPr lang="ru-RU" sz="2400" b="1" u="sng" dirty="0" smtClean="0">
              <a:solidFill>
                <a:srgbClr val="FFC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ru-RU" sz="2400" b="1" u="sng" dirty="0">
              <a:solidFill>
                <a:srgbClr val="FFC00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«Дошкольное образование» (краеведение)</a:t>
            </a:r>
          </a:p>
          <a:p>
            <a:r>
              <a:rPr lang="ru-RU" sz="24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8022"/>
            <a:ext cx="8676456" cy="77809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 проекта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80728"/>
            <a:ext cx="7920000" cy="51479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7920000" cy="500393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Коррекционно-образовательные: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100" b="1" dirty="0" smtClean="0">
                <a:solidFill>
                  <a:srgbClr val="002060"/>
                </a:solidFill>
                <a:ea typeface="Calibri"/>
                <a:cs typeface="Times New Roman"/>
              </a:rPr>
              <a:t>- Расширять </a:t>
            </a:r>
            <a:r>
              <a:rPr lang="ru-RU" sz="3100" b="1" dirty="0">
                <a:solidFill>
                  <a:srgbClr val="002060"/>
                </a:solidFill>
                <a:ea typeface="Calibri"/>
                <a:cs typeface="Times New Roman"/>
              </a:rPr>
              <a:t>и углублять знания детей о нашей многонациональной Родине, о малой родине, о национальных праздниках.</a:t>
            </a:r>
            <a:endParaRPr lang="ru-RU" sz="31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100" b="1" dirty="0" smtClean="0">
                <a:solidFill>
                  <a:srgbClr val="002060"/>
                </a:solidFill>
                <a:ea typeface="Calibri"/>
                <a:cs typeface="Times New Roman"/>
              </a:rPr>
              <a:t>- Формировать </a:t>
            </a:r>
            <a:r>
              <a:rPr lang="ru-RU" sz="3100" b="1" dirty="0">
                <a:solidFill>
                  <a:srgbClr val="002060"/>
                </a:solidFill>
                <a:ea typeface="Calibri"/>
                <a:cs typeface="Times New Roman"/>
              </a:rPr>
              <a:t>у детей представления  о единении и сплоченности в жизни человека и целого народа.</a:t>
            </a:r>
            <a:endParaRPr lang="ru-RU" sz="31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19" y="260648"/>
            <a:ext cx="8229600" cy="98684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 проекта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6694" y="1556792"/>
            <a:ext cx="7920000" cy="464389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694" y="1659218"/>
            <a:ext cx="7920000" cy="452596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0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Коррекционно</a:t>
            </a:r>
            <a:r>
              <a:rPr lang="ru-RU" sz="4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– развивающие:</a:t>
            </a:r>
            <a:endParaRPr lang="ru-RU" sz="40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3100" b="1" dirty="0" smtClean="0">
                <a:solidFill>
                  <a:srgbClr val="002060"/>
                </a:solidFill>
                <a:ea typeface="Calibri"/>
                <a:cs typeface="Times New Roman"/>
              </a:rPr>
              <a:t>Развивать </a:t>
            </a:r>
            <a:r>
              <a:rPr lang="ru-RU" sz="3100" b="1" dirty="0">
                <a:solidFill>
                  <a:srgbClr val="002060"/>
                </a:solidFill>
                <a:ea typeface="Calibri"/>
                <a:cs typeface="Times New Roman"/>
              </a:rPr>
              <a:t>познавательный интерес к России и родному краю.</a:t>
            </a:r>
            <a:endParaRPr lang="ru-RU" sz="31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100" b="1" dirty="0" smtClean="0">
                <a:solidFill>
                  <a:srgbClr val="002060"/>
                </a:solidFill>
                <a:ea typeface="Calibri"/>
                <a:cs typeface="Times New Roman"/>
              </a:rPr>
              <a:t>- Развивать </a:t>
            </a:r>
            <a:r>
              <a:rPr lang="ru-RU" sz="3100" b="1" dirty="0">
                <a:solidFill>
                  <a:srgbClr val="002060"/>
                </a:solidFill>
                <a:ea typeface="Calibri"/>
                <a:cs typeface="Times New Roman"/>
              </a:rPr>
              <a:t>речь и обогащать словарь детей по теме «Моя Родина. Малая родина - город Данилов», развивать навыки речевого общения. </a:t>
            </a:r>
            <a:endParaRPr lang="ru-RU" sz="31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8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968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 проекта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08720"/>
            <a:ext cx="7920000" cy="536397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7"/>
            <a:ext cx="7920000" cy="521996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11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Коррекционно</a:t>
            </a:r>
            <a:r>
              <a:rPr lang="ru-RU" sz="111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– воспитательные: </a:t>
            </a:r>
            <a:endParaRPr lang="ru-RU" sz="111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8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- Воспитывать </a:t>
            </a:r>
            <a:r>
              <a:rPr lang="ru-RU" sz="6800" b="1" dirty="0">
                <a:solidFill>
                  <a:srgbClr val="002060"/>
                </a:solidFill>
                <a:ea typeface="Times New Roman"/>
                <a:cs typeface="Times New Roman"/>
              </a:rPr>
              <a:t>любовь к семье,  родному дому,  детскому саду, родному городу, Родине.</a:t>
            </a:r>
            <a:endParaRPr lang="ru-RU" sz="6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800" b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6800" b="1" dirty="0" smtClean="0">
                <a:solidFill>
                  <a:srgbClr val="002060"/>
                </a:solidFill>
                <a:ea typeface="Calibri"/>
                <a:cs typeface="Times New Roman"/>
              </a:rPr>
              <a:t>- Воспитывать </a:t>
            </a:r>
            <a:r>
              <a:rPr lang="ru-RU" sz="6800" b="1" dirty="0">
                <a:solidFill>
                  <a:srgbClr val="002060"/>
                </a:solidFill>
                <a:ea typeface="Calibri"/>
                <a:cs typeface="Times New Roman"/>
              </a:rPr>
              <a:t>проявление интереса к событиям, происходящим в стране.</a:t>
            </a:r>
            <a:endParaRPr lang="ru-RU" sz="6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800" b="1" dirty="0" smtClean="0">
                <a:solidFill>
                  <a:srgbClr val="002060"/>
                </a:solidFill>
                <a:ea typeface="Calibri"/>
                <a:cs typeface="Times New Roman"/>
              </a:rPr>
              <a:t>- Воспитывать </a:t>
            </a:r>
            <a:r>
              <a:rPr lang="ru-RU" sz="6800" b="1" dirty="0">
                <a:solidFill>
                  <a:srgbClr val="002060"/>
                </a:solidFill>
                <a:ea typeface="Calibri"/>
                <a:cs typeface="Times New Roman"/>
              </a:rPr>
              <a:t>уважительное отношение к символам страны.</a:t>
            </a:r>
            <a:endParaRPr lang="ru-RU" sz="6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800" b="1" dirty="0" smtClean="0">
                <a:solidFill>
                  <a:srgbClr val="002060"/>
                </a:solidFill>
                <a:ea typeface="Calibri"/>
                <a:cs typeface="Times New Roman"/>
              </a:rPr>
              <a:t>- Воспитывать </a:t>
            </a:r>
            <a:r>
              <a:rPr lang="ru-RU" sz="6800" b="1" dirty="0">
                <a:solidFill>
                  <a:srgbClr val="002060"/>
                </a:solidFill>
                <a:ea typeface="Calibri"/>
                <a:cs typeface="Times New Roman"/>
              </a:rPr>
              <a:t>толерантность: уважительное и доброжелательное отношение к людям других национальностей, к обычаям, традициям и культуре другого народа.</a:t>
            </a:r>
            <a:endParaRPr lang="ru-RU" sz="6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68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- Воспитывать </a:t>
            </a:r>
            <a:r>
              <a:rPr lang="ru-RU" sz="6800" b="1" dirty="0">
                <a:solidFill>
                  <a:srgbClr val="002060"/>
                </a:solidFill>
                <a:ea typeface="Times New Roman"/>
                <a:cs typeface="Times New Roman"/>
              </a:rPr>
              <a:t>у  детей нравственные качества:  проявление сострадания, внимательности к родным и близким, друзьям и сверстникам, и тем, кто о них заботиться.</a:t>
            </a:r>
            <a:endParaRPr lang="ru-RU" sz="6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4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Содержание деятельности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852" y="903040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852" y="1340768"/>
            <a:ext cx="7920000" cy="514227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I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этап: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Сбор информации, дополнительного материала, литературы по теме  в соответствии с ФГОС.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Подбор материалов для создания предметно - развивающей среды, дидактических игр, художественной литературы.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Оформление зоны «Моя Родина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».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Разработка </a:t>
            </a:r>
            <a:r>
              <a:rPr lang="ru-RU" b="1" dirty="0" err="1">
                <a:solidFill>
                  <a:srgbClr val="002060"/>
                </a:solidFill>
                <a:ea typeface="Calibri"/>
                <a:cs typeface="Times New Roman"/>
              </a:rPr>
              <a:t>лэпбука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 по теме «Моя Родина. Малая родина – город Данилов» Изготовление папки – раскладушки «Моя Родина – Россия»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48680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0" y="33111"/>
            <a:ext cx="86868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Содержание деятельности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3"/>
            <a:ext cx="7920000" cy="493192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II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этап:</a:t>
            </a:r>
            <a:endParaRPr lang="ru-RU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Организация экскурсий и целевых прогулок к достопримечательностям города. 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Проведение целевой прогулки к русской берёзке.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Проведение НОД и бесед: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История возникновения города Данилова»,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Моя Родина – Россия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»;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 конструирование «Моя улица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»;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аппликация – коллаж «Мой любимый детский сад», «Мой родной город»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;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рисование - «Улицы города Данилова», «Природа нашего края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».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Проведение сюжетно- ролевых игр: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Экскурсия по городу»,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Почта»,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Магазин», 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Дочки – матери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».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Изготовление совместно с детьми стенгазеты к празднику «День народного единства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».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77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Содержание деятельности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723" y="1412776"/>
            <a:ext cx="7920000" cy="471590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688" y="1412776"/>
            <a:ext cx="7920880" cy="474175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Работа с родителями:</a:t>
            </a:r>
            <a:endParaRPr lang="ru-RU" sz="2400" dirty="0" smtClean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000" b="1" dirty="0" smtClean="0">
                <a:solidFill>
                  <a:srgbClr val="002060"/>
                </a:solidFill>
                <a:ea typeface="Calibri"/>
                <a:cs typeface="Times New Roman"/>
              </a:rPr>
              <a:t>Анкетирование </a:t>
            </a:r>
            <a:r>
              <a:rPr lang="ru-RU" sz="3000" b="1" dirty="0">
                <a:solidFill>
                  <a:srgbClr val="002060"/>
                </a:solidFill>
                <a:ea typeface="Calibri"/>
                <a:cs typeface="Times New Roman"/>
              </a:rPr>
              <a:t>родителей  по теме «Нравственно-патриотическое воспитание детей дошкольного возраста».</a:t>
            </a:r>
            <a:endParaRPr lang="ru-RU" sz="3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000" b="1" dirty="0">
                <a:solidFill>
                  <a:srgbClr val="002060"/>
                </a:solidFill>
                <a:ea typeface="Calibri"/>
                <a:cs typeface="Times New Roman"/>
              </a:rPr>
              <a:t>Проведение  консультации для родителей «Роль семьи в воспитании патриотических чувств у дошкольников</a:t>
            </a:r>
            <a:r>
              <a:rPr lang="ru-RU" sz="3000" b="1" dirty="0" smtClean="0">
                <a:solidFill>
                  <a:srgbClr val="002060"/>
                </a:solidFill>
                <a:ea typeface="Calibri"/>
                <a:cs typeface="Times New Roman"/>
              </a:rPr>
              <a:t>».</a:t>
            </a:r>
            <a:endParaRPr lang="ru-RU" sz="3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000" b="1" dirty="0">
                <a:solidFill>
                  <a:srgbClr val="002060"/>
                </a:solidFill>
                <a:ea typeface="Calibri"/>
                <a:cs typeface="Times New Roman"/>
              </a:rPr>
              <a:t>Подготовка и организация родительского собрания «Формирование нравственно- патриотических чувств у детей старшего дошкольного возраста с ОВЗ».</a:t>
            </a:r>
            <a:endParaRPr lang="ru-RU" sz="3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8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Экскурсии и целевые прогулки к достопримечательностям города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2634192" cy="39512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0218" y="2878494"/>
            <a:ext cx="4041775" cy="269451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03" y="1628800"/>
            <a:ext cx="2673221" cy="400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4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Художественное творчество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22108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«Российский флаг»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80728"/>
            <a:ext cx="4644517" cy="309634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3968" y="5805264"/>
            <a:ext cx="4320480" cy="63976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«Улицы родного города»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20888"/>
            <a:ext cx="4752528" cy="3168351"/>
          </a:xfrm>
        </p:spPr>
      </p:pic>
    </p:spTree>
    <p:extLst>
      <p:ext uri="{BB962C8B-B14F-4D97-AF65-F5344CB8AC3E}">
        <p14:creationId xmlns:p14="http://schemas.microsoft.com/office/powerpoint/2010/main" val="695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3140968"/>
            <a:ext cx="3672408" cy="15121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Коллаж «Наш любимый детский сад»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5358245" cy="25405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67944" y="5904550"/>
            <a:ext cx="4545831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Стенгазета «Когда мы едины – мы непобедимы»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5112568" cy="3067541"/>
          </a:xfrm>
        </p:spPr>
      </p:pic>
    </p:spTree>
    <p:extLst>
      <p:ext uri="{BB962C8B-B14F-4D97-AF65-F5344CB8AC3E}">
        <p14:creationId xmlns:p14="http://schemas.microsoft.com/office/powerpoint/2010/main" val="11684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Родительское собрание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038600" cy="2692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038600" cy="26924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06" y="4138238"/>
            <a:ext cx="404177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7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692696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920000" cy="155679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Авторы проекта: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84784"/>
            <a:ext cx="7920000" cy="4787912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Учитель – дефектолог -   </a:t>
            </a:r>
            <a:r>
              <a:rPr lang="ru-RU" b="1" dirty="0" err="1" smtClean="0">
                <a:solidFill>
                  <a:srgbClr val="002060"/>
                </a:solidFill>
              </a:rPr>
              <a:t>Шамелова</a:t>
            </a:r>
            <a:r>
              <a:rPr lang="ru-RU" b="1" dirty="0" smtClean="0">
                <a:solidFill>
                  <a:srgbClr val="002060"/>
                </a:solidFill>
              </a:rPr>
              <a:t> Л.В.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Воспитатели –                    </a:t>
            </a:r>
            <a:r>
              <a:rPr lang="ru-RU" b="1" dirty="0" err="1" smtClean="0">
                <a:solidFill>
                  <a:srgbClr val="002060"/>
                </a:solidFill>
              </a:rPr>
              <a:t>Невзорова</a:t>
            </a:r>
            <a:r>
              <a:rPr lang="ru-RU" b="1" dirty="0" smtClean="0">
                <a:solidFill>
                  <a:srgbClr val="002060"/>
                </a:solidFill>
              </a:rPr>
              <a:t> Л.В.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Воробьева О.С. </a:t>
            </a:r>
          </a:p>
          <a:p>
            <a:pPr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МБДОУ </a:t>
            </a:r>
            <a:r>
              <a:rPr lang="ru-RU" b="1" dirty="0">
                <a:solidFill>
                  <a:srgbClr val="002060"/>
                </a:solidFill>
              </a:rPr>
              <a:t>комбинированного </a:t>
            </a:r>
          </a:p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вида детский </a:t>
            </a:r>
            <a:r>
              <a:rPr lang="ru-RU" b="1" dirty="0" smtClean="0">
                <a:solidFill>
                  <a:srgbClr val="002060"/>
                </a:solidFill>
              </a:rPr>
              <a:t>сад </a:t>
            </a:r>
            <a:r>
              <a:rPr lang="ru-RU" b="1" dirty="0" smtClean="0">
                <a:solidFill>
                  <a:srgbClr val="002060"/>
                </a:solidFill>
              </a:rPr>
              <a:t>№</a:t>
            </a:r>
            <a:r>
              <a:rPr lang="ru-RU" b="1" dirty="0" smtClean="0">
                <a:solidFill>
                  <a:srgbClr val="002060"/>
                </a:solidFill>
              </a:rPr>
              <a:t>6 </a:t>
            </a:r>
            <a:endParaRPr lang="ru-RU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г. Данилов  </a:t>
            </a:r>
            <a:r>
              <a:rPr lang="ru-RU" b="1" dirty="0" smtClean="0">
                <a:solidFill>
                  <a:srgbClr val="002060"/>
                </a:solidFill>
              </a:rPr>
              <a:t>Ярославская обл.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2016 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Целевая прогулка к русской берёзке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885" y="2614296"/>
            <a:ext cx="4622490" cy="30816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2494" y="2600121"/>
            <a:ext cx="4537447" cy="3024965"/>
          </a:xfrm>
        </p:spPr>
      </p:pic>
    </p:spTree>
    <p:extLst>
      <p:ext uri="{BB962C8B-B14F-4D97-AF65-F5344CB8AC3E}">
        <p14:creationId xmlns:p14="http://schemas.microsoft.com/office/powerpoint/2010/main" val="9434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41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НОД и беседы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69867"/>
            <a:ext cx="4691228" cy="31274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752528" cy="3168352"/>
          </a:xfrm>
        </p:spPr>
      </p:pic>
    </p:spTree>
    <p:extLst>
      <p:ext uri="{BB962C8B-B14F-4D97-AF65-F5344CB8AC3E}">
        <p14:creationId xmlns:p14="http://schemas.microsoft.com/office/powerpoint/2010/main" val="267512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Зона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«Наша Родина – Россия»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279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6121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Настольные игры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968552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01008"/>
            <a:ext cx="4752528" cy="3168352"/>
          </a:xfrm>
        </p:spPr>
      </p:pic>
    </p:spTree>
    <p:extLst>
      <p:ext uri="{BB962C8B-B14F-4D97-AF65-F5344CB8AC3E}">
        <p14:creationId xmlns:p14="http://schemas.microsoft.com/office/powerpoint/2010/main" val="27790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Праздник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«День народного единства»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28801"/>
            <a:ext cx="4536504" cy="30243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8"/>
            <a:ext cx="4536504" cy="3024336"/>
          </a:xfrm>
        </p:spPr>
      </p:pic>
    </p:spTree>
    <p:extLst>
      <p:ext uri="{BB962C8B-B14F-4D97-AF65-F5344CB8AC3E}">
        <p14:creationId xmlns:p14="http://schemas.microsoft.com/office/powerpoint/2010/main" val="29552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/>
          <a:stretch/>
        </p:blipFill>
        <p:spPr>
          <a:xfrm>
            <a:off x="4788024" y="472678"/>
            <a:ext cx="3526659" cy="295232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678"/>
            <a:ext cx="3640837" cy="287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r="11599"/>
          <a:stretch/>
        </p:blipFill>
        <p:spPr>
          <a:xfrm>
            <a:off x="2575994" y="3068960"/>
            <a:ext cx="4392488" cy="3441005"/>
          </a:xfrm>
        </p:spPr>
      </p:pic>
    </p:spTree>
    <p:extLst>
      <p:ext uri="{BB962C8B-B14F-4D97-AF65-F5344CB8AC3E}">
        <p14:creationId xmlns:p14="http://schemas.microsoft.com/office/powerpoint/2010/main" val="6492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752528" cy="316835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24944"/>
            <a:ext cx="5550768" cy="3700512"/>
          </a:xfrm>
        </p:spPr>
      </p:pic>
    </p:spTree>
    <p:extLst>
      <p:ext uri="{BB962C8B-B14F-4D97-AF65-F5344CB8AC3E}">
        <p14:creationId xmlns:p14="http://schemas.microsoft.com/office/powerpoint/2010/main" val="6574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701019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827822" cy="3672408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B605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B605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57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174" y="675447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174" y="1196752"/>
            <a:ext cx="7775026" cy="5058696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400" b="1" dirty="0">
                <a:solidFill>
                  <a:srgbClr val="002060"/>
                </a:solidFill>
              </a:rPr>
              <a:t>Важнейшей нравственной ценностью является возрождаемое в Российском Государстве чувство патриотизма, формирование в молодом поколении граждански активных, социально-значимых качеств.</a:t>
            </a:r>
            <a:endParaRPr lang="ru-RU" sz="34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3400" b="1" dirty="0">
                <a:solidFill>
                  <a:srgbClr val="002060"/>
                </a:solidFill>
              </a:rPr>
              <a:t>Любовь к родному краю начинается с детства. Надолго она </a:t>
            </a:r>
            <a:r>
              <a:rPr lang="ru-RU" sz="3400" b="1" dirty="0" smtClean="0">
                <a:solidFill>
                  <a:srgbClr val="002060"/>
                </a:solidFill>
              </a:rPr>
              <a:t>сохраняется </a:t>
            </a:r>
            <a:r>
              <a:rPr lang="ru-RU" sz="3400" b="1" dirty="0">
                <a:solidFill>
                  <a:srgbClr val="002060"/>
                </a:solidFill>
              </a:rPr>
              <a:t>в душе человека, если правильно его воспитали. С раннего возраста у ребенка развиваются чувства, черты характера, которые связывают его непосредственно со своим народом, своей страной.</a:t>
            </a:r>
            <a:endParaRPr lang="ru-RU" sz="34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3400" b="1" dirty="0">
                <a:solidFill>
                  <a:srgbClr val="002060"/>
                </a:solidFill>
              </a:rPr>
              <a:t>Чувство любви к Отчизне формируется у детей постепенно, в процессе накопления знаний и представлений об общественной жизни страны, труде людей, природе. Зарождается это сложное чувство из любви к близким, к тому месту, где ребенок родился, где прошли его годы детства, к своей малой родине.</a:t>
            </a:r>
            <a:endParaRPr lang="ru-RU" sz="3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774" y="103947"/>
            <a:ext cx="86868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проблемы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34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60" y="-17193"/>
            <a:ext cx="8686800" cy="99792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проблемы</a:t>
            </a:r>
            <a:endParaRPr lang="ru-R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80484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just">
              <a:spcAft>
                <a:spcPts val="0"/>
              </a:spcAft>
            </a:pP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7920000" cy="535176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400" b="1" dirty="0">
                <a:solidFill>
                  <a:srgbClr val="002060"/>
                </a:solidFill>
              </a:rPr>
              <a:t>Проблема воспитания у детей любви к Родине была актуальной всегда, но особую значимость она приобрела в настоящее время.</a:t>
            </a:r>
          </a:p>
          <a:p>
            <a:pPr marL="0" indent="0" algn="just">
              <a:buNone/>
            </a:pPr>
            <a:r>
              <a:rPr lang="ru-RU" sz="3400" b="1" dirty="0">
                <a:solidFill>
                  <a:srgbClr val="002060"/>
                </a:solidFill>
              </a:rPr>
              <a:t>Родина. Отечество. В корнях этих слов близкие каждому образы: мать и отец, родители, те, кто дает жизнь новому существу. Воспитание чувства патриотизма у дошкольников процесс сложный и длительный. Любовь к близким людям, к детскому саду, к родному городу и родной стране играют огромную роль в становлении личности ребенка.</a:t>
            </a:r>
          </a:p>
          <a:p>
            <a:pPr marL="0" indent="0" algn="just">
              <a:buNone/>
            </a:pPr>
            <a:r>
              <a:rPr lang="ru-RU" sz="3400" b="1" i="1" dirty="0">
                <a:solidFill>
                  <a:srgbClr val="002060"/>
                </a:solidFill>
              </a:rPr>
              <a:t>Проблема </a:t>
            </a:r>
            <a:r>
              <a:rPr lang="ru-RU" sz="3400" b="1" dirty="0">
                <a:solidFill>
                  <a:srgbClr val="002060"/>
                </a:solidFill>
              </a:rPr>
              <a:t>заключается в том, что современные дети мало знают о родном городе, стране, особенностях народных традиций, часто равнодушны к близким людям, в том числе к товарищам по группе, редко сострадают чужому горю. Явно недостаточной является работа с родителями по проблеме нравственно-патриотического воспитания в семье.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6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92696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7920000" cy="558000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62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6200" b="1" dirty="0" smtClean="0">
                <a:solidFill>
                  <a:srgbClr val="002060"/>
                </a:solidFill>
                <a:ea typeface="Calibri"/>
                <a:cs typeface="Times New Roman"/>
              </a:rPr>
              <a:t>Желая </a:t>
            </a:r>
            <a:r>
              <a:rPr lang="ru-RU" sz="6200" b="1" dirty="0">
                <a:solidFill>
                  <a:srgbClr val="002060"/>
                </a:solidFill>
                <a:ea typeface="Calibri"/>
                <a:cs typeface="Times New Roman"/>
              </a:rPr>
              <a:t>воспитать у ребёнка любовь к Родине, мы порой оказываемся не в состоянии воспитать у него любовь к самому близкому—к родному дому и детскому саду. Но ведь это основа основ нравственно-патриотического воспитания, его первая и самая важная ступень. Дошкольник прежде должен осознать себя членом семьи, неотъемлемой частью своей малой родины, потом –гражданином России, и только потом—жителем планеты Земля. </a:t>
            </a:r>
            <a:r>
              <a:rPr lang="ru-RU" sz="6200" b="1" dirty="0" smtClean="0">
                <a:solidFill>
                  <a:srgbClr val="002060"/>
                </a:solidFill>
                <a:ea typeface="Calibri"/>
                <a:cs typeface="Times New Roman"/>
              </a:rPr>
              <a:t>Идти </a:t>
            </a:r>
            <a:r>
              <a:rPr lang="ru-RU" sz="6200" b="1" dirty="0">
                <a:solidFill>
                  <a:srgbClr val="002060"/>
                </a:solidFill>
                <a:ea typeface="Calibri"/>
                <a:cs typeface="Times New Roman"/>
              </a:rPr>
              <a:t>надо от близкого к далёкому.</a:t>
            </a:r>
            <a:br>
              <a:rPr lang="ru-RU" sz="62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6200" b="1" dirty="0">
                <a:solidFill>
                  <a:srgbClr val="002060"/>
                </a:solidFill>
                <a:ea typeface="Calibri"/>
                <a:cs typeface="Times New Roman"/>
              </a:rPr>
              <a:t>В настоящее время семья переживает не лучшие времена. Стремясь заработать на хлеб насущный, родители меньше внимания уделяют детям и их воспитанию, растёт число неполных, неблагополучных семей. Ребёнку всё сложнее полюбить свой дом, семью, да и детский сад тоже.</a:t>
            </a:r>
            <a:br>
              <a:rPr lang="ru-RU" sz="62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6200" b="1" dirty="0">
                <a:solidFill>
                  <a:srgbClr val="002060"/>
                </a:solidFill>
                <a:ea typeface="Calibri"/>
                <a:cs typeface="Times New Roman"/>
              </a:rPr>
              <a:t>Поэтому необходимо создать условия для формирования у детей эмоционально насыщенного образа родного дома, детского сада. Дети должны не только брать, но и отдавать: заботиться о близких, быть внимательными друг к другу, сострадать, словом и делом помогать.</a:t>
            </a:r>
            <a:endParaRPr lang="ru-RU" sz="62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46" y="0"/>
            <a:ext cx="8939336" cy="9087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Актуальность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436" y="688261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4436" y="1916832"/>
            <a:ext cx="7920000" cy="43514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Воспитывать </a:t>
            </a:r>
            <a:r>
              <a:rPr lang="ru-RU" b="1" dirty="0">
                <a:solidFill>
                  <a:srgbClr val="002060"/>
                </a:solidFill>
                <a:ea typeface="Times New Roman"/>
                <a:cs typeface="Times New Roman"/>
              </a:rPr>
              <a:t>у ребенка любовь к родному дому, семье, детскому саду нужно с первых лет жизни. Малыш должен понимать, что иметь свой дом – большое благо. Все хорошее начинается с родного дома и  матери – хранительницы очага.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636" y="256277"/>
            <a:ext cx="8229600" cy="863967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Гипотеза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016" y="116632"/>
            <a:ext cx="8856984" cy="76470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Предполагаемые результаты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92696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80728"/>
            <a:ext cx="7920000" cy="529196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600" b="1" dirty="0">
                <a:solidFill>
                  <a:srgbClr val="002060"/>
                </a:solidFill>
                <a:ea typeface="Times New Roman"/>
                <a:cs typeface="Times New Roman"/>
              </a:rPr>
              <a:t>Дети знают и называют место проживания: город, некоторые предприятия родного города и их </a:t>
            </a:r>
            <a:r>
              <a:rPr lang="ru-RU" sz="2600" b="1" dirty="0" smtClean="0">
                <a:solidFill>
                  <a:srgbClr val="002060"/>
                </a:solidFill>
                <a:ea typeface="Times New Roman"/>
                <a:cs typeface="Times New Roman"/>
              </a:rPr>
              <a:t>значимость.</a:t>
            </a:r>
            <a:r>
              <a:rPr lang="ru-RU" sz="2600" b="1" dirty="0">
                <a:solidFill>
                  <a:srgbClr val="002060"/>
                </a:solidFill>
                <a:ea typeface="Times New Roman"/>
                <a:cs typeface="Times New Roman"/>
              </a:rPr>
              <a:t/>
            </a:r>
            <a:br>
              <a:rPr lang="ru-RU" sz="2600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ru-RU" sz="2600" b="1" dirty="0">
                <a:solidFill>
                  <a:srgbClr val="002060"/>
                </a:solidFill>
                <a:ea typeface="Times New Roman"/>
                <a:cs typeface="Times New Roman"/>
              </a:rPr>
              <a:t>Дети называют свой домашний адрес, адрес детского сада, испытывают любовь и привязанность к родному дому, семье, детскому саду, с удовольствием идут в детский сад;</a:t>
            </a:r>
            <a:br>
              <a:rPr lang="ru-RU" sz="2600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ru-RU" sz="2600" b="1" dirty="0">
                <a:solidFill>
                  <a:srgbClr val="002060"/>
                </a:solidFill>
                <a:ea typeface="Times New Roman"/>
                <a:cs typeface="Times New Roman"/>
              </a:rPr>
              <a:t>Дети  знают и называют место работы родителей, значимость их труда, испытывают гордость и уважение к труду взрослых, проявляют внимание и уважение к ветеранам и пожилым людям, оказывают посильную помощь. </a:t>
            </a:r>
            <a:br>
              <a:rPr lang="ru-RU" sz="2600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endParaRPr lang="ru-RU" sz="26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92696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7920000" cy="5003936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  <a:t>Повышение уровня патриотизма старших дошкольников.</a:t>
            </a:r>
            <a:b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  <a:t>Получение первого опыта самооценки.</a:t>
            </a:r>
            <a:b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  <a:t>Творческое самовыражение воспитанников и их родителей в процессе подготовки и проведения обобщающего занятия. 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  <a:t>Пополнение развивающей среды группы по теме: Уголок «Моя Родина», папка - раскладушка «Моя Родина», </a:t>
            </a:r>
            <a:r>
              <a:rPr lang="ru-RU" sz="2800" b="1" dirty="0" err="1">
                <a:solidFill>
                  <a:srgbClr val="002060"/>
                </a:solidFill>
                <a:ea typeface="Times New Roman"/>
                <a:cs typeface="Times New Roman"/>
              </a:rPr>
              <a:t>лэпбук</a:t>
            </a:r>
            <a:r>
              <a:rPr lang="ru-RU" sz="2800" b="1" dirty="0">
                <a:solidFill>
                  <a:srgbClr val="002060"/>
                </a:solidFill>
                <a:ea typeface="Times New Roman"/>
                <a:cs typeface="Times New Roman"/>
              </a:rPr>
              <a:t> «Наша Родина – Россия. Малая родина – город Данилов». 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6868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Предполагаемые результаты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9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764704"/>
            <a:ext cx="7920000" cy="558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0220" y="2132856"/>
            <a:ext cx="7920000" cy="377301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Повышение качества и эффективности </a:t>
            </a:r>
            <a:r>
              <a:rPr lang="ru-RU" b="1" dirty="0" err="1" smtClean="0">
                <a:solidFill>
                  <a:srgbClr val="002060"/>
                </a:solidFill>
                <a:ea typeface="Calibri"/>
                <a:cs typeface="Times New Roman"/>
              </a:rPr>
              <a:t>воспитательно</a:t>
            </a:r>
            <a:r>
              <a:rPr lang="ru-RU" b="1" dirty="0" smtClean="0">
                <a:solidFill>
                  <a:srgbClr val="002060"/>
                </a:solidFill>
                <a:ea typeface="Calibri"/>
                <a:cs typeface="Times New Roman"/>
              </a:rPr>
              <a:t> - 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образовательной работы, направленной на нравственно – патриотическое воспитание старших дошкольников с ОВЗ.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165"/>
            <a:ext cx="8676456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проекта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914</Words>
  <Application>Microsoft Office PowerPoint</Application>
  <PresentationFormat>Экран (4:3)</PresentationFormat>
  <Paragraphs>88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Педагогический  проект для детей с ОВЗ «Наша Родина – Россия. Малая родина –  город Данилов»</vt:lpstr>
      <vt:lpstr>Авторы проекта:</vt:lpstr>
      <vt:lpstr>Основные проблемы</vt:lpstr>
      <vt:lpstr>Основные проблемы</vt:lpstr>
      <vt:lpstr>Актуальность</vt:lpstr>
      <vt:lpstr>Гипотеза</vt:lpstr>
      <vt:lpstr>Предполагаемые результаты</vt:lpstr>
      <vt:lpstr>Предполагаемые результаты</vt:lpstr>
      <vt:lpstr>Цель проекта</vt:lpstr>
      <vt:lpstr>Задачи проекта</vt:lpstr>
      <vt:lpstr>Задачи проекта</vt:lpstr>
      <vt:lpstr>Задачи проекта</vt:lpstr>
      <vt:lpstr>Содержание деятельности</vt:lpstr>
      <vt:lpstr>Содержание деятельности</vt:lpstr>
      <vt:lpstr>Содержание деятельности</vt:lpstr>
      <vt:lpstr>Экскурсии и целевые прогулки к достопримечательностям города</vt:lpstr>
      <vt:lpstr>Художественное творчество</vt:lpstr>
      <vt:lpstr>Презентация PowerPoint</vt:lpstr>
      <vt:lpstr>Родительское собрание</vt:lpstr>
      <vt:lpstr>Целевая прогулка к русской берёзке</vt:lpstr>
      <vt:lpstr>НОД и беседы</vt:lpstr>
      <vt:lpstr>Зона  «Наша Родина – Россия»</vt:lpstr>
      <vt:lpstr>Настольные игры</vt:lpstr>
      <vt:lpstr>Праздник  «День народного единства»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«Коррекционные возможности русской народной сказки»</dc:title>
  <dc:creator>User</dc:creator>
  <cp:lastModifiedBy>acer</cp:lastModifiedBy>
  <cp:revision>115</cp:revision>
  <dcterms:created xsi:type="dcterms:W3CDTF">2015-03-12T08:51:20Z</dcterms:created>
  <dcterms:modified xsi:type="dcterms:W3CDTF">2016-11-16T11:28:07Z</dcterms:modified>
</cp:coreProperties>
</file>