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1" r:id="rId4"/>
    <p:sldId id="262" r:id="rId5"/>
    <p:sldId id="280" r:id="rId6"/>
    <p:sldId id="257" r:id="rId7"/>
    <p:sldId id="258" r:id="rId8"/>
    <p:sldId id="259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&#1082;&#1086;&#1088;&#1090;&#1086;&#1090;&#1077;&#1082;&#1072;%20&#1101;&#1090;&#1102;&#1076;&#1086;&#1074;.doc" TargetMode="External"/><Relationship Id="rId13" Type="http://schemas.openxmlformats.org/officeDocument/2006/relationships/hyperlink" Target="&#1048;&#1075;&#1088;&#1072;%20&#8211;%20&#1074;&#1080;&#1082;&#1090;&#1086;&#1088;&#1080;&#1085;&#1072;%20&#1059;&#1075;&#1074;&#1076;&#1072;&#1081;%20&#1089;&#1082;&#1072;&#1079;&#1082;&#1091;.pptx" TargetMode="External"/><Relationship Id="rId18" Type="http://schemas.openxmlformats.org/officeDocument/2006/relationships/hyperlink" Target="&#1047;&#1072;&#1102;&#1096;&#1082;&#1080;&#1085;&#1072;%20&#1080;&#1079;&#1073;&#1091;&#1096;&#1082;&#1072;.pptx" TargetMode="External"/><Relationship Id="rId3" Type="http://schemas.openxmlformats.org/officeDocument/2006/relationships/hyperlink" Target="&#1050;&#1072;&#1088;&#1090;&#1086;&#1090;&#1077;&#1082;&#1072;%20&#1079;&#1072;&#1075;&#1072;&#1076;&#1086;&#1082;.docx" TargetMode="External"/><Relationship Id="rId21" Type="http://schemas.openxmlformats.org/officeDocument/2006/relationships/hyperlink" Target="&#1055;&#1077;&#1090;&#1091;&#1096;&#1086;&#1082;%20&#1080;%20&#1073;&#1086;&#1073;&#1086;&#1074;&#1086;&#1077;%20&#1079;&#1105;&#1088;&#1085;&#1099;&#1096;&#1082;&#1086;.pptx" TargetMode="External"/><Relationship Id="rId7" Type="http://schemas.openxmlformats.org/officeDocument/2006/relationships/hyperlink" Target="&#1050;&#1072;&#1088;&#1090;&#1086;&#1090;&#1077;&#1082;&#1072;%20&#1044;&#1099;&#1093;&#1072;&#1090;&#1077;&#1083;&#1100;&#1085;&#1072;&#1103;%20&#1075;&#1080;&#1084;&#1085;&#1072;&#1089;&#1090;&#1080;&#1082;&#1072;.doc" TargetMode="External"/><Relationship Id="rId12" Type="http://schemas.openxmlformats.org/officeDocument/2006/relationships/hyperlink" Target="&#1050;&#1086;&#1085;&#1089;&#1087;&#1077;&#1082;&#1090;%20&#1089;&#1086;&#1074;&#1084;&#1077;&#1089;&#1090;&#1085;&#1086;&#1081;%20&#1053;&#1054;&#1044;%20&#1057;&#1082;&#1072;&#1079;&#1086;&#1095;&#1085;&#1086;&#1077;%20&#1087;&#1091;&#1090;&#1077;&#1096;&#1077;&#1089;&#1090;&#1074;&#1080;&#1077;.docx" TargetMode="External"/><Relationship Id="rId17" Type="http://schemas.openxmlformats.org/officeDocument/2006/relationships/hyperlink" Target="&#1050;&#1086;&#1085;&#1089;&#1091;&#1083;&#1100;&#1090;&#1072;&#1094;&#1080;&#1103;%20-%20&#1057;&#1082;&#1072;&#1079;&#1082;&#1072;%20&#1090;&#1074;&#1086;&#1088;&#1080;&#1090;%20&#1095;&#1091;&#1076;&#1077;&#1089;&#1072;.ppt" TargetMode="External"/><Relationship Id="rId2" Type="http://schemas.openxmlformats.org/officeDocument/2006/relationships/hyperlink" Target="&#1050;&#1072;&#1088;&#1090;&#1086;&#1090;&#1077;&#1082;&#1072;%20&#1087;&#1086;&#1089;&#1083;&#1086;&#1074;&#1080;&#1094;%20&#171;&#1052;&#1091;&#1076;&#1088;&#1086;&#1089;&#1090;&#1100;%20&#1088;&#1091;&#1089;&#1089;&#1082;&#1080;&#1093;%20&#1085;&#1072;&#1088;&#1086;&#1076;&#1085;&#1099;&#1093;%20&#1089;&#1082;&#1072;&#1079;&#1086;&#1082;&#187;.docx" TargetMode="External"/><Relationship Id="rId16" Type="http://schemas.openxmlformats.org/officeDocument/2006/relationships/hyperlink" Target="&#1048;&#1075;&#1088;&#1072;%20-%20&#1087;&#1088;&#1077;&#1079;&#1077;&#1085;&#1090;&#1072;&#1094;&#1080;&#1103;%20&#1063;&#1077;&#1090;&#1074;&#1105;&#1088;&#1090;&#1099;&#1081;%20&#1083;&#1080;&#1096;&#1085;&#1080;&#1081;.pptx" TargetMode="External"/><Relationship Id="rId20" Type="http://schemas.openxmlformats.org/officeDocument/2006/relationships/hyperlink" Target="&#1051;&#1080;&#1089;&#1080;&#1095;&#1082;&#1072;%20&#1089;&#1086;%20&#1089;&#1082;&#1072;&#1083;&#1086;&#1095;&#1082;&#1086;&#1081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72;&#1088;&#1090;&#1086;&#1090;&#1077;&#1082;&#1072;%20&#1080;&#1075;&#1088;%20&#1085;&#1072;%20&#1088;&#1072;&#1079;&#1074;&#1080;&#1090;&#1080;&#1077;%20&#1087;&#1089;&#1080;&#1093;-&#1093;%20&#1087;&#1088;&#1086;&#1094;..doc" TargetMode="External"/><Relationship Id="rId11" Type="http://schemas.openxmlformats.org/officeDocument/2006/relationships/hyperlink" Target="&#1057;&#1094;&#1077;&#1085;&#1072;&#1088;&#1080;&#1081;%20&#1058;&#1077;&#1088;&#1077;&#1084;&#1086;&#1082;.docx" TargetMode="External"/><Relationship Id="rId5" Type="http://schemas.openxmlformats.org/officeDocument/2006/relationships/hyperlink" Target="&#1050;&#1072;&#1088;&#1090;&#1086;&#1090;&#1077;&#1082;&#1072;%20&#1048;&#1075;&#1088;&#1099;%20&#1085;&#1072;%20&#1088;&#1072;&#1079;&#1074;&#1080;&#1090;&#1080;&#1077;%20&#1075;&#1086;&#1083;&#1086;&#1089;&#1086;&#1074;&#1099;&#1093;%20&#1082;&#1072;&#1095;&#1077;&#1089;&#1090;&#1074;.doc" TargetMode="External"/><Relationship Id="rId15" Type="http://schemas.openxmlformats.org/officeDocument/2006/relationships/hyperlink" Target="&#1042;&#1080;&#1082;&#1090;&#1086;&#1088;&#1080;&#1085;&#1072;%20&#1076;&#1083;&#1103;%20&#1088;&#1086;&#1076;&#1080;&#1090;&#1077;&#1083;&#1077;&#1081;.ppt" TargetMode="External"/><Relationship Id="rId10" Type="http://schemas.openxmlformats.org/officeDocument/2006/relationships/hyperlink" Target="&#1050;&#1072;&#1088;&#1090;&#1086;&#1090;&#1077;&#1082;&#1072;%20&#1084;&#1085;&#1077;&#1084;&#1086;&#1090;&#1072;&#1073;&#1083;&#1080;&#1094;.docx" TargetMode="External"/><Relationship Id="rId19" Type="http://schemas.openxmlformats.org/officeDocument/2006/relationships/hyperlink" Target="&#1082;&#1086;&#1090;,%20&#1087;&#1077;&#1090;&#1091;&#1093;%20&#1080;%20&#1083;&#1080;&#1089;&#1072;.pptx" TargetMode="External"/><Relationship Id="rId4" Type="http://schemas.openxmlformats.org/officeDocument/2006/relationships/hyperlink" Target="&#1050;&#1072;&#1088;&#1090;&#1086;&#1090;&#1077;&#1082;&#1072;%20&#1087;&#1072;&#1083;&#1100;&#1095;&#1080;&#1082;&#1086;&#1074;&#1072;&#1103;%20&#1080;&#1075;&#1088;&#1086;&#1090;&#1077;&#1082;&#1072;.docx" TargetMode="External"/><Relationship Id="rId9" Type="http://schemas.openxmlformats.org/officeDocument/2006/relationships/hyperlink" Target="&#1050;&#1072;&#1088;&#1090;&#1086;&#1090;&#1077;&#1082;&#1072;%20&#1076;&#1080;&#1076;&#1072;&#1082;&#1090;.%20&#1080;&#1075;&#1088;%20&#1087;&#1086;%20&#1089;&#1082;&#1072;&#1079;&#1082;&#1072;&#1084;.docx" TargetMode="External"/><Relationship Id="rId14" Type="http://schemas.openxmlformats.org/officeDocument/2006/relationships/hyperlink" Target="&#1048;&#1075;&#1088;&#1072;%20&#8211;%20&#1074;&#1080;&#1082;&#1090;&#1086;&#1088;&#1080;&#1085;&#1072;%20&#1043;&#1077;&#1088;&#1086;&#1080;%20&#1089;&#1082;&#1072;&#1079;&#1086;&#1082;.pptx" TargetMode="External"/><Relationship Id="rId22" Type="http://schemas.openxmlformats.org/officeDocument/2006/relationships/hyperlink" Target="&#1092;&#1086;&#1090;&#1086;&#1086;&#1090;&#1095;&#1105;&#1090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5544616" cy="35283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проект «Коррекционные возможности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русской народной сказки»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Содержание деятельности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8363272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Изготовление настольно – печатных игр: «Лото», «Разрезные картинки»,      «Картинки по иллюстрациям»,  «Последовательные картинки по русским   народным сказкам»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Пополнение библиотеки уголка книги.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Изготовление книжек – раскрасок по русским народным сказкам.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Экскурсия в библиотеку.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Просмотр мультфильмов по русским народным сказкам.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Прослушивание </a:t>
            </a:r>
            <a:r>
              <a:rPr lang="ru-RU" dirty="0" err="1" smtClean="0">
                <a:solidFill>
                  <a:srgbClr val="002060"/>
                </a:solidFill>
              </a:rPr>
              <a:t>аудиосказок</a:t>
            </a:r>
            <a:r>
              <a:rPr lang="ru-RU" dirty="0" smtClean="0">
                <a:solidFill>
                  <a:srgbClr val="002060"/>
                </a:solidFill>
              </a:rPr>
              <a:t> по русским народным сказкам.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Проведение игр – викторин по русским народным сказкам.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Проведение НОД, бесед по русским народным сказкам.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Проведение НОД по художественно – эстетическому развитию (лепка,  аппликация),  и ОСД по  социально - коммуникативному развитию (ручной труд,   труд в уголке природы)</a:t>
            </a:r>
          </a:p>
          <a:p>
            <a:r>
              <a:rPr lang="ru-RU" u="sng" dirty="0" smtClean="0">
                <a:solidFill>
                  <a:srgbClr val="002060"/>
                </a:solidFill>
              </a:rPr>
              <a:t> Работа с родителями: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- Консультации: «Сказка творит чудеса», «Как подружить ребёнка с книгой», «Особенности чтения сказок о животных»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-  Родительские собрания: «Значение книги в развитии детей с ОВЗ»,    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«Коррекционные возможности русской народной сказки»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-  Конкурс поделок «Колобок – румяный бок»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Подготовка и показ театрализованной постановки «Теремок» для детей и                   детского сада и родителей.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Показ совместного открытого НОД  «Сказочное путешествие».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0099"/>
                </a:solidFill>
              </a:rPr>
              <a:t>Учебно</a:t>
            </a:r>
            <a:r>
              <a:rPr lang="ru-RU" b="1" dirty="0" smtClean="0">
                <a:solidFill>
                  <a:srgbClr val="000099"/>
                </a:solidFill>
              </a:rPr>
              <a:t> – методический комплекс (УМК)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Методическое обеспечение: </a:t>
            </a:r>
            <a:r>
              <a:rPr lang="ru-RU" dirty="0" smtClean="0"/>
              <a:t>Конспекты НОД , бесед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smtClean="0">
                <a:hlinkClick r:id="rId2" action="ppaction://hlinkfile"/>
              </a:rPr>
              <a:t>Картотека пословиц «Мудрость русских народных сказок», </a:t>
            </a:r>
            <a:r>
              <a:rPr lang="ru-RU" dirty="0" smtClean="0">
                <a:hlinkClick r:id="rId3" action="ppaction://hlinkfile"/>
              </a:rPr>
              <a:t>Картотека загадок по русским народным сказкам,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file"/>
              </a:rPr>
              <a:t>Пальчиковая игротека по русским народным сказкам,</a:t>
            </a:r>
            <a:r>
              <a:rPr lang="ru-RU" dirty="0" smtClean="0"/>
              <a:t> </a:t>
            </a:r>
            <a:r>
              <a:rPr lang="ru-RU" dirty="0" smtClean="0">
                <a:hlinkClick r:id="rId5" action="ppaction://hlinkfile"/>
              </a:rPr>
              <a:t>Игры на развитие голосовых качеств</a:t>
            </a:r>
            <a:r>
              <a:rPr lang="ru-RU" dirty="0" smtClean="0"/>
              <a:t>, </a:t>
            </a:r>
            <a:r>
              <a:rPr lang="ru-RU" dirty="0" smtClean="0">
                <a:hlinkClick r:id="rId6" action="ppaction://hlinkfile"/>
              </a:rPr>
              <a:t>Игры на развитие психических процессов</a:t>
            </a:r>
            <a:r>
              <a:rPr lang="ru-RU" dirty="0" smtClean="0"/>
              <a:t>, </a:t>
            </a:r>
            <a:r>
              <a:rPr lang="ru-RU" dirty="0" smtClean="0">
                <a:hlinkClick r:id="rId7" action="ppaction://hlinkfile"/>
              </a:rPr>
              <a:t>Дыхательная гимнастика,</a:t>
            </a:r>
            <a:r>
              <a:rPr lang="ru-RU" dirty="0" smtClean="0"/>
              <a:t> </a:t>
            </a:r>
            <a:r>
              <a:rPr lang="ru-RU" dirty="0" smtClean="0">
                <a:hlinkClick r:id="rId8" action="ppaction://hlinkfile"/>
              </a:rPr>
              <a:t>Этюды</a:t>
            </a:r>
            <a:r>
              <a:rPr lang="ru-RU" dirty="0" smtClean="0"/>
              <a:t>, </a:t>
            </a:r>
            <a:r>
              <a:rPr lang="ru-RU" dirty="0" smtClean="0">
                <a:hlinkClick r:id="rId9" action="ppaction://hlinkfile"/>
              </a:rPr>
              <a:t>Дидактические игры по русским народным сказкам</a:t>
            </a:r>
            <a:r>
              <a:rPr lang="ru-RU" dirty="0" smtClean="0"/>
              <a:t>, </a:t>
            </a:r>
            <a:r>
              <a:rPr lang="ru-RU" dirty="0" smtClean="0">
                <a:hlinkClick r:id="rId10" action="ppaction://hlinkfile"/>
              </a:rPr>
              <a:t>Картотека </a:t>
            </a:r>
            <a:r>
              <a:rPr lang="ru-RU" dirty="0" err="1" smtClean="0">
                <a:hlinkClick r:id="rId10" action="ppaction://hlinkfile"/>
              </a:rPr>
              <a:t>мнемотаблиц</a:t>
            </a:r>
            <a:r>
              <a:rPr lang="ru-RU" dirty="0" smtClean="0">
                <a:hlinkClick r:id="rId10" action="ppaction://hlinkfile"/>
              </a:rPr>
              <a:t> по русским народным сказкам</a:t>
            </a:r>
            <a:r>
              <a:rPr lang="ru-RU" dirty="0" smtClean="0"/>
              <a:t>; </a:t>
            </a:r>
            <a:r>
              <a:rPr lang="ru-RU" dirty="0" smtClean="0">
                <a:hlinkClick r:id="rId11" action="ppaction://hlinkfile"/>
              </a:rPr>
              <a:t>Сценарий театрализованного представления «Теремок», </a:t>
            </a:r>
            <a:r>
              <a:rPr lang="ru-RU" dirty="0" smtClean="0">
                <a:hlinkClick r:id="rId12" action="ppaction://hlinkfile"/>
              </a:rPr>
              <a:t>конспект НОД «Сказочное путешествие»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Дидактическое обеспечение: </a:t>
            </a:r>
            <a:r>
              <a:rPr lang="ru-RU" dirty="0" smtClean="0"/>
              <a:t>Презентации: </a:t>
            </a:r>
            <a:r>
              <a:rPr lang="ru-RU" dirty="0" smtClean="0">
                <a:hlinkClick r:id="rId13" action="ppaction://hlinkpres?slideindex=1&amp;slidetitle="/>
              </a:rPr>
              <a:t>Игра – викторина «Угадай сказку», </a:t>
            </a:r>
            <a:r>
              <a:rPr lang="ru-RU" dirty="0" smtClean="0">
                <a:hlinkClick r:id="rId14" action="ppaction://hlinkpres?slideindex=1&amp;slidetitle="/>
              </a:rPr>
              <a:t>Игра – викторина «Герои сказок», </a:t>
            </a:r>
            <a:r>
              <a:rPr lang="ru-RU" dirty="0" smtClean="0">
                <a:hlinkClick r:id="rId15" action="ppaction://hlinkpres?slideindex=1&amp;slidetitle="/>
              </a:rPr>
              <a:t>«Викторина для родителей», </a:t>
            </a:r>
            <a:r>
              <a:rPr lang="ru-RU" dirty="0" smtClean="0">
                <a:hlinkClick r:id="rId16" action="ppaction://hlinkpres?slideindex=1&amp;slidetitle="/>
              </a:rPr>
              <a:t>«Четвёртый лишний», </a:t>
            </a:r>
            <a:r>
              <a:rPr lang="ru-RU" dirty="0" smtClean="0">
                <a:hlinkClick r:id="rId17" action="ppaction://hlinkpres?slideindex=1&amp;slidetitle="/>
              </a:rPr>
              <a:t>консультация  для родителей  «Сказка творит чудеса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Презентации – </a:t>
            </a:r>
            <a:r>
              <a:rPr lang="ru-RU" dirty="0" err="1" smtClean="0"/>
              <a:t>аудиосказки</a:t>
            </a:r>
            <a:r>
              <a:rPr lang="ru-RU" dirty="0" smtClean="0"/>
              <a:t>:  </a:t>
            </a:r>
            <a:r>
              <a:rPr lang="ru-RU" dirty="0" smtClean="0">
                <a:hlinkClick r:id="rId18" action="ppaction://hlinkpres?slideindex=1&amp;slidetitle="/>
              </a:rPr>
              <a:t>«</a:t>
            </a:r>
            <a:r>
              <a:rPr lang="ru-RU" dirty="0" err="1" smtClean="0">
                <a:hlinkClick r:id="rId18" action="ppaction://hlinkpres?slideindex=1&amp;slidetitle="/>
              </a:rPr>
              <a:t>Заюшкина</a:t>
            </a:r>
            <a:r>
              <a:rPr lang="ru-RU" dirty="0" smtClean="0">
                <a:hlinkClick r:id="rId18" action="ppaction://hlinkpres?slideindex=1&amp;slidetitle="/>
              </a:rPr>
              <a:t> избушка», </a:t>
            </a:r>
            <a:r>
              <a:rPr lang="ru-RU" dirty="0" smtClean="0">
                <a:hlinkClick r:id="rId19" action="ppaction://hlinkpres?slideindex=1&amp;slidetitle="/>
              </a:rPr>
              <a:t>«Кот, петух и лиса», </a:t>
            </a:r>
            <a:r>
              <a:rPr lang="ru-RU" dirty="0" smtClean="0">
                <a:hlinkClick r:id="rId20" action="ppaction://hlinkpres?slideindex=1&amp;slidetitle="/>
              </a:rPr>
              <a:t>«Лисичка со скалочкой</a:t>
            </a:r>
            <a:r>
              <a:rPr lang="ru-RU" dirty="0" smtClean="0"/>
              <a:t>», </a:t>
            </a:r>
            <a:r>
              <a:rPr lang="ru-RU" dirty="0" smtClean="0">
                <a:hlinkClick r:id="rId21" action="ppaction://hlinkpres?slideindex=1&amp;slidetitle="/>
              </a:rPr>
              <a:t>«Петушок и бобовое зёрнышко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dirty="0" smtClean="0"/>
              <a:t>      Мультфильмы по русским народным сказкам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>
                <a:hlinkClick r:id="rId22" action="ppaction://hlinkfile"/>
              </a:rPr>
              <a:t>Фотоотчёт</a:t>
            </a:r>
            <a:r>
              <a:rPr lang="ru-RU" dirty="0" smtClean="0">
                <a:hlinkClick r:id="rId22" action="ppaction://hlinkfile"/>
              </a:rPr>
              <a:t> «Наше путешествие по сказкам»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Авторы проекта: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Учитель – дефектолог -   </a:t>
            </a:r>
            <a:r>
              <a:rPr lang="ru-RU" b="1" dirty="0" err="1" smtClean="0">
                <a:solidFill>
                  <a:srgbClr val="002060"/>
                </a:solidFill>
              </a:rPr>
              <a:t>Шамелова</a:t>
            </a:r>
            <a:r>
              <a:rPr lang="ru-RU" b="1" dirty="0" smtClean="0">
                <a:solidFill>
                  <a:srgbClr val="002060"/>
                </a:solidFill>
              </a:rPr>
              <a:t> Л.В.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Воспитатель –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Невзорова</a:t>
            </a:r>
            <a:r>
              <a:rPr lang="ru-RU" b="1" dirty="0" smtClean="0">
                <a:solidFill>
                  <a:srgbClr val="002060"/>
                </a:solidFill>
              </a:rPr>
              <a:t> Л.В. 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МБДОУ детский сад комбинированного вида №6 г. Данилов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2015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Основные проблемы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Речевое развитие детей с ОВЗ  характеризуется: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*Бедностью словаря, неточностью понимания значений слов;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*Тяжело дается последовательно  излагать свои мысли,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*Наблюдаются длительные паузы,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*Проблемы с грамматическим оформлением  предложений. 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*Некоторые дети могут только отвечать на вопросы (чаще, одним словом). 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Наблюдая за детьми, мы заметили, что они плохо ориентируются в сюжетах русской народной сказки, главных героях, с трудом выстраивают последовательность действия героев.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Дети старшего дошкольного возраста не могут без ведущей помощи взрослого определить главную идею сказки, не умеют описывать героев сказок, их характерные особенности, в итоге не могут пересказать сказку.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Мы выявили, что не все дети  умеют общаться друг с другом, проявляют некоторую склонность к враждебности, нежелание делиться игрушками, помочь товарищу в трудной ситуации. У некоторых слабо развиты навыки сочувствия, сопереживания. А именно в дошкольном возрасте идет формирование и развитие нравственных качеств человека.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Родители мало уделяют внимания чтению русских народных сказок.</a:t>
            </a:r>
          </a:p>
          <a:p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Актуальность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Одним из эффективных механизмов, обеспечивающих социальное развитие детей, являются сказки.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Сказки – прекрасное творение искусства. Социальная, художественная и педагогическая ценность народных сказок несомненна и общепризнанна.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Русская народная сказка - это почва, имеющая неограниченные развивающие и воспитывающие возможности. Она вводит детей в круг необыкновенных событий, превращений, происходящих с их героями, выражает глубокие моральные идеи, учит доброму отношению к людям, показывает высокие чувства и стремления, обогащает и развивает речь ребенка.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Сказка для ребенка – это не что иное, как особое средство постижения жизни, способ познания, осмысления некоторых жизненных явлений, моральных установок общества, постижения реальной действительности. Образность сказки, даже более того – ее условность, хорошо усваивается ребенком.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сказке есть четкая граница: это – Добро, а это – Зло, этот персонаж – плохой, а этот – хороший. И малыш знает, что Кощей обязательно будет побежден и добро победит. Это упорядочивает сложные чувства ребенка, а благополучный конец позволяет поверить в то, что в будущем и он сделает что-то хорошее.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Народные сказки, особенно волшебные, где обязательно присутствуют сверхъестественная сила и персонажи "вредители", аккумулируют в себе богатый материал, на основе которого дошкольники способны усвоить типичные образцы и модели поведения, определяемые не только сложившейся ситуацией, но и характером персонажа.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Гипотеза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Мы предполагаем, что по своей сущности русская народная сказка вполне отвечает природе  ребенка,  близка его мышлению, представлению,  помогает овладеть речью, познавать окружающий мир и как считают многие педагоги и психологи является азбукой нравственности. В сказках перед умственным взором ребенка возникают образы родной природы, люди с их характерами и нравственными чертами; в них дети получают блестящие образцы нравственности и морали. Образы героев русских народных сказок – и положительные и отрицательные – прочно входя в жизнь детей, способствуют развитию выразительности речи, раскрывают перед ними в доступной форме понятия добра и зла, воспитывают добрые чувства.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Предполагаемые результаты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chemeClr val="accent2"/>
                </a:solidFill>
                <a:latin typeface="Arial" charset="0"/>
              </a:rPr>
              <a:t>Познавательные УУД</a:t>
            </a:r>
            <a:r>
              <a:rPr lang="ru-RU" sz="1900" b="1" dirty="0" smtClean="0">
                <a:latin typeface="Arial" charset="0"/>
              </a:rPr>
              <a:t> 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Проявляют интерес и желание слушать русские народные сказки.</a:t>
            </a:r>
          </a:p>
          <a:p>
            <a:r>
              <a:rPr lang="ru-RU" sz="1900" b="1" dirty="0" smtClean="0">
                <a:solidFill>
                  <a:srgbClr val="002060"/>
                </a:solidFill>
                <a:ea typeface="Calibri"/>
                <a:cs typeface="Times New Roman"/>
              </a:rPr>
              <a:t>Узнают сказку по заданию, по иллюстрациям, по фрагменту, по характерным признакам</a:t>
            </a:r>
            <a:endParaRPr lang="ru-RU" sz="1900" b="1" dirty="0" smtClean="0">
              <a:solidFill>
                <a:srgbClr val="002060"/>
              </a:solidFill>
              <a:latin typeface="Arial" charset="0"/>
            </a:endParaRPr>
          </a:p>
          <a:p>
            <a:r>
              <a:rPr lang="ru-RU" sz="1900" b="1" dirty="0" smtClean="0">
                <a:solidFill>
                  <a:schemeClr val="accent2"/>
                </a:solidFill>
                <a:latin typeface="Arial" charset="0"/>
              </a:rPr>
              <a:t>Коммуникативные УУД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Проявляют познавательную  и речевую активность 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Используют в речи слова, определяющие качества героев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Умеют слушать и поддерживать диалог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Участвуют в коллективном обсуждении сюжета, проблемы</a:t>
            </a:r>
          </a:p>
          <a:p>
            <a:r>
              <a:rPr lang="ru-RU" sz="1900" b="1" dirty="0" smtClean="0">
                <a:solidFill>
                  <a:schemeClr val="accent2"/>
                </a:solidFill>
                <a:latin typeface="Arial" charset="0"/>
              </a:rPr>
              <a:t>Регулятивные УУД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Дают нравственную оценку поступкам героев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Доводят начатое дело до конца</a:t>
            </a:r>
          </a:p>
          <a:p>
            <a:r>
              <a:rPr lang="ru-RU" sz="1900" b="1" dirty="0" smtClean="0">
                <a:solidFill>
                  <a:schemeClr val="accent2"/>
                </a:solidFill>
                <a:latin typeface="Arial" charset="0"/>
              </a:rPr>
              <a:t>Личностные УУД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Проявляют сочувствие, дружелюбие, радушие к героям сказок, друг к другу, близким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Умеют прийти на помощь тем, кто в ней нуждается</a:t>
            </a:r>
          </a:p>
          <a:p>
            <a:r>
              <a:rPr lang="ru-RU" sz="1900" b="1" dirty="0" smtClean="0">
                <a:solidFill>
                  <a:srgbClr val="002060"/>
                </a:solidFill>
                <a:latin typeface="Arial" charset="0"/>
              </a:rPr>
              <a:t>Умеют отвечать за свои слова и поступки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Цель проекта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Изучение влияния русских народных сказок на речевое развитие и интонационную выразительность речи, развитие нравственных качеств, детей дошкольного возраста С ОВЗ.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Задачи проекта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653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       </a:t>
            </a:r>
            <a:r>
              <a:rPr lang="ru-RU" sz="4000" b="1" dirty="0" smtClean="0">
                <a:solidFill>
                  <a:srgbClr val="002060"/>
                </a:solidFill>
              </a:rPr>
              <a:t>  </a:t>
            </a:r>
            <a:r>
              <a:rPr lang="ru-RU" sz="4600" b="1" dirty="0" smtClean="0">
                <a:solidFill>
                  <a:srgbClr val="C00000"/>
                </a:solidFill>
              </a:rPr>
              <a:t>Коррекционно-образовательные: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Уточнить представление детей о многообразии русских народных сказок.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Научить выделять основных сказочных героев.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Познакомить с волшебными предметами и событиями.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Научить различать сказочные и реальные события.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Научить анализу   </a:t>
            </a:r>
          </a:p>
          <a:p>
            <a:pPr>
              <a:buNone/>
            </a:pPr>
            <a:r>
              <a:rPr lang="ru-RU" sz="4600" dirty="0" smtClean="0">
                <a:solidFill>
                  <a:srgbClr val="002060"/>
                </a:solidFill>
              </a:rPr>
              <a:t>         </a:t>
            </a:r>
            <a:r>
              <a:rPr lang="ru-RU" sz="4600" b="1" dirty="0" smtClean="0">
                <a:solidFill>
                  <a:srgbClr val="C00000"/>
                </a:solidFill>
              </a:rPr>
              <a:t>Коррекционно-развивающие:</a:t>
            </a:r>
            <a:r>
              <a:rPr lang="ru-RU" sz="4600" dirty="0" smtClean="0">
                <a:solidFill>
                  <a:srgbClr val="C00000"/>
                </a:solidFill>
              </a:rPr>
              <a:t> </a:t>
            </a:r>
            <a:endParaRPr lang="ru-RU" sz="4600" b="1" dirty="0" smtClean="0">
              <a:solidFill>
                <a:srgbClr val="C00000"/>
              </a:solidFill>
            </a:endParaRPr>
          </a:p>
          <a:p>
            <a:r>
              <a:rPr lang="ru-RU" sz="4600" dirty="0" smtClean="0">
                <a:solidFill>
                  <a:srgbClr val="002060"/>
                </a:solidFill>
              </a:rPr>
              <a:t>Развивать познавательные способности детей, любознательность, творческое воображение, память.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Формировать навыки связной речи.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Содействовать обогащению словаря детей: волшебная, чудесная, забавная, поучительная, остроумная, умная, интересная, добрая, загадочная, необычная, радостная, мудрая.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Развивать умение давать моральную оценку поступкам героев сказок.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Совершенствовать интонационную выразительность речи.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Развивать артикуляционную, тонкую и общую моторику.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Способствовать индивидуальному самовыражению детей в процессе продуктивной речевой и творческой деятельности.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Развивать эстетический вкус, умение видеть, ценить и беречь красоту.</a:t>
            </a:r>
          </a:p>
          <a:p>
            <a:pPr>
              <a:buNone/>
            </a:pPr>
            <a:r>
              <a:rPr lang="ru-RU" sz="4600" b="1" dirty="0" smtClean="0">
                <a:solidFill>
                  <a:srgbClr val="C00000"/>
                </a:solidFill>
              </a:rPr>
              <a:t>          Коррекционно-воспитательные: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Воспитывать любовь к родной культуре через русские народные сказки.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Воспитывать у детей отзывчивость, общительность, дружелюбие.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Воспитывать трудолюбие, привычку заниматься делом, работать старательно и аккуратно, доводить начатое до конца, с уважением относиться к результатам чужого и своего труда.</a:t>
            </a:r>
          </a:p>
          <a:p>
            <a:r>
              <a:rPr lang="ru-RU" sz="4600" dirty="0" smtClean="0">
                <a:solidFill>
                  <a:srgbClr val="002060"/>
                </a:solidFill>
              </a:rPr>
              <a:t>Формировать умение работать в коллективе: готовность принять общий замысел, стремление к согласованным действиям, умение поддерживать партнёров, сплачивать детский коллектив.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Содержание деятельности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400" dirty="0" smtClean="0">
                <a:solidFill>
                  <a:srgbClr val="002060"/>
                </a:solidFill>
              </a:rPr>
              <a:t>Изучение проблемы и литературы по данной проблеме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</a:rPr>
              <a:t>Составление плана работы по теме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</a:rPr>
              <a:t>Пополнение уголка театрализованной деятельности разнообразными видами театра и атрибутами (изготовление шапочек – масок)</a:t>
            </a:r>
          </a:p>
          <a:p>
            <a:pPr lvl="0"/>
            <a:r>
              <a:rPr lang="ru-RU" sz="3400" dirty="0" smtClean="0">
                <a:solidFill>
                  <a:srgbClr val="002060"/>
                </a:solidFill>
              </a:rPr>
              <a:t>Разработка картотек: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Картотека пословиц «Мудрость русских народных сказок»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Картотека загадок по русским народным сказкам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Пальчиковая игротека по русским народным сказкам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-Игры на развитие голосовых качеств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Упражнения на развитие мимической моторики, </a:t>
            </a:r>
            <a:r>
              <a:rPr lang="ru-RU" sz="3400" dirty="0" err="1" smtClean="0">
                <a:solidFill>
                  <a:srgbClr val="002060"/>
                </a:solidFill>
              </a:rPr>
              <a:t>пантомиимки</a:t>
            </a:r>
            <a:r>
              <a:rPr lang="ru-RU" sz="3400" dirty="0" smtClean="0">
                <a:solidFill>
                  <a:srgbClr val="002060"/>
                </a:solidFill>
              </a:rPr>
              <a:t> и   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  творческих способностей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Дыхательная гимнастика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Этюды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Игры – упражнения на развитие восприятия ритма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Дидактические игры по русским народным сказкам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 - Картотека </a:t>
            </a:r>
            <a:r>
              <a:rPr lang="ru-RU" sz="3400" dirty="0" err="1" smtClean="0">
                <a:solidFill>
                  <a:srgbClr val="002060"/>
                </a:solidFill>
              </a:rPr>
              <a:t>мнемотаблиц</a:t>
            </a:r>
            <a:r>
              <a:rPr lang="ru-RU" sz="3400" dirty="0" smtClean="0">
                <a:solidFill>
                  <a:srgbClr val="002060"/>
                </a:solidFill>
              </a:rPr>
              <a:t> по русским народным сказкам</a:t>
            </a:r>
          </a:p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-  Картотека на развитие психических процессов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1348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Педагогический  проект «Коррекционные возможности  русской народной сказки»</vt:lpstr>
      <vt:lpstr>Авторы проекта:</vt:lpstr>
      <vt:lpstr>Основные проблемы</vt:lpstr>
      <vt:lpstr>Актуальность</vt:lpstr>
      <vt:lpstr>Гипотеза</vt:lpstr>
      <vt:lpstr>Предполагаемые результаты</vt:lpstr>
      <vt:lpstr>Цель проекта</vt:lpstr>
      <vt:lpstr>Задачи проекта</vt:lpstr>
      <vt:lpstr>Содержание деятельности</vt:lpstr>
      <vt:lpstr>Содержание деятельности</vt:lpstr>
      <vt:lpstr>Учебно – методический комплекс (УМК)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«Коррекционные возможности русской народной сказки»</dc:title>
  <dc:creator>User</dc:creator>
  <cp:lastModifiedBy>RePack by SPecialiST</cp:lastModifiedBy>
  <cp:revision>82</cp:revision>
  <dcterms:created xsi:type="dcterms:W3CDTF">2015-03-12T08:51:20Z</dcterms:created>
  <dcterms:modified xsi:type="dcterms:W3CDTF">2015-05-14T06:47:37Z</dcterms:modified>
</cp:coreProperties>
</file>